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780" r:id="rId3"/>
  </p:sldMasterIdLst>
  <p:notesMasterIdLst>
    <p:notesMasterId r:id="rId25"/>
  </p:notesMasterIdLst>
  <p:sldIdLst>
    <p:sldId id="343" r:id="rId4"/>
    <p:sldId id="331" r:id="rId5"/>
    <p:sldId id="265" r:id="rId6"/>
    <p:sldId id="351" r:id="rId7"/>
    <p:sldId id="373" r:id="rId8"/>
    <p:sldId id="354" r:id="rId9"/>
    <p:sldId id="269" r:id="rId10"/>
    <p:sldId id="355" r:id="rId11"/>
    <p:sldId id="315" r:id="rId12"/>
    <p:sldId id="374" r:id="rId13"/>
    <p:sldId id="362" r:id="rId14"/>
    <p:sldId id="308" r:id="rId15"/>
    <p:sldId id="375" r:id="rId16"/>
    <p:sldId id="292" r:id="rId17"/>
    <p:sldId id="296" r:id="rId18"/>
    <p:sldId id="294" r:id="rId19"/>
    <p:sldId id="378" r:id="rId20"/>
    <p:sldId id="372" r:id="rId21"/>
    <p:sldId id="377" r:id="rId22"/>
    <p:sldId id="359" r:id="rId23"/>
    <p:sldId id="34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390" autoAdjust="0"/>
  </p:normalViewPr>
  <p:slideViewPr>
    <p:cSldViewPr>
      <p:cViewPr varScale="1">
        <p:scale>
          <a:sx n="63" d="100"/>
          <a:sy n="63" d="100"/>
        </p:scale>
        <p:origin x="-16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3C46E7-B6A3-4B51-809E-754D6BF061B4}" type="doc">
      <dgm:prSet loTypeId="urn:microsoft.com/office/officeart/2005/8/layout/list1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0405A44-FBA3-48FF-A36C-89F0E0FA51BF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flip="none" rotWithShape="1">
          <a:gsLst>
            <a:gs pos="18000">
              <a:schemeClr val="accent6">
                <a:lumMod val="40000"/>
                <a:lumOff val="60000"/>
              </a:schemeClr>
            </a:gs>
            <a:gs pos="77000">
              <a:schemeClr val="accent6">
                <a:lumMod val="20000"/>
                <a:lumOff val="80000"/>
              </a:schemeClr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sz="18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Рассчитан на преподавание в 4-м  классе, 1 час в неделю</a:t>
          </a:r>
          <a:endParaRPr lang="ru-RU" sz="1800" b="1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dgm:t>
    </dgm:pt>
    <dgm:pt modelId="{8791F04A-1F78-4AAC-ABF2-692F9659CA15}" type="parTrans" cxnId="{38D5AB44-2938-49E7-9273-1E6CAD4D754B}">
      <dgm:prSet/>
      <dgm:spPr/>
      <dgm:t>
        <a:bodyPr/>
        <a:lstStyle/>
        <a:p>
          <a:endParaRPr lang="ru-RU" sz="3600">
            <a:latin typeface="Calibri" panose="020F0502020204030204" pitchFamily="34" charset="0"/>
          </a:endParaRPr>
        </a:p>
      </dgm:t>
    </dgm:pt>
    <dgm:pt modelId="{A17F4A03-7830-43C2-8534-12D808BCF296}" type="sibTrans" cxnId="{38D5AB44-2938-49E7-9273-1E6CAD4D754B}">
      <dgm:prSet/>
      <dgm:spPr/>
      <dgm:t>
        <a:bodyPr/>
        <a:lstStyle/>
        <a:p>
          <a:endParaRPr lang="ru-RU" sz="3600">
            <a:latin typeface="Calibri" panose="020F0502020204030204" pitchFamily="34" charset="0"/>
          </a:endParaRPr>
        </a:p>
      </dgm:t>
    </dgm:pt>
    <dgm:pt modelId="{94E4D386-4E75-4010-B009-EC114F69F2B7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flip="none" rotWithShape="1">
          <a:gsLst>
            <a:gs pos="18000">
              <a:schemeClr val="accent6">
                <a:lumMod val="40000"/>
                <a:lumOff val="60000"/>
              </a:schemeClr>
            </a:gs>
            <a:gs pos="77000">
              <a:schemeClr val="accent6">
                <a:lumMod val="20000"/>
                <a:lumOff val="80000"/>
              </a:schemeClr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sz="18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Преподают учителя общеобразовательных организаций, прошедшие специальную подготовку</a:t>
          </a:r>
          <a:endParaRPr lang="ru-RU" sz="1800" b="1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dgm:t>
    </dgm:pt>
    <dgm:pt modelId="{28930F6B-CADA-4D9C-843C-54B17FAB0FCE}" type="parTrans" cxnId="{68AB898F-D906-413B-8EC2-60F79AFC3C41}">
      <dgm:prSet/>
      <dgm:spPr/>
      <dgm:t>
        <a:bodyPr/>
        <a:lstStyle/>
        <a:p>
          <a:endParaRPr lang="ru-RU" sz="3600">
            <a:latin typeface="Calibri" panose="020F0502020204030204" pitchFamily="34" charset="0"/>
          </a:endParaRPr>
        </a:p>
      </dgm:t>
    </dgm:pt>
    <dgm:pt modelId="{712D782B-6CC1-4214-9BEA-B4D49E81C4D2}" type="sibTrans" cxnId="{68AB898F-D906-413B-8EC2-60F79AFC3C41}">
      <dgm:prSet/>
      <dgm:spPr/>
      <dgm:t>
        <a:bodyPr/>
        <a:lstStyle/>
        <a:p>
          <a:endParaRPr lang="ru-RU" sz="3600">
            <a:latin typeface="Calibri" panose="020F0502020204030204" pitchFamily="34" charset="0"/>
          </a:endParaRPr>
        </a:p>
      </dgm:t>
    </dgm:pt>
    <dgm:pt modelId="{9ED45297-D854-4917-A2EB-EE45DE190DA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flip="none" rotWithShape="1">
          <a:gsLst>
            <a:gs pos="18000">
              <a:schemeClr val="accent6">
                <a:lumMod val="20000"/>
                <a:lumOff val="80000"/>
              </a:schemeClr>
            </a:gs>
            <a:gs pos="77000">
              <a:schemeClr val="accent6">
                <a:lumMod val="40000"/>
                <a:lumOff val="60000"/>
              </a:schemeClr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sz="18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Не предполагает освоение религиозных учений</a:t>
          </a:r>
          <a:endParaRPr lang="ru-RU" sz="1800" b="1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dgm:t>
    </dgm:pt>
    <dgm:pt modelId="{B10AEA69-1E9C-4910-B7F3-84DEE511D0E0}" type="parTrans" cxnId="{ED331420-1B90-4C6E-B11D-FA7D13E76CA2}">
      <dgm:prSet/>
      <dgm:spPr/>
      <dgm:t>
        <a:bodyPr/>
        <a:lstStyle/>
        <a:p>
          <a:endParaRPr lang="ru-RU" sz="3600">
            <a:latin typeface="Calibri" panose="020F0502020204030204" pitchFamily="34" charset="0"/>
          </a:endParaRPr>
        </a:p>
      </dgm:t>
    </dgm:pt>
    <dgm:pt modelId="{2855A39F-BBF6-4FD4-8524-1CFF53D87EBA}" type="sibTrans" cxnId="{ED331420-1B90-4C6E-B11D-FA7D13E76CA2}">
      <dgm:prSet/>
      <dgm:spPr/>
      <dgm:t>
        <a:bodyPr/>
        <a:lstStyle/>
        <a:p>
          <a:endParaRPr lang="ru-RU" sz="3600">
            <a:latin typeface="Calibri" panose="020F0502020204030204" pitchFamily="34" charset="0"/>
          </a:endParaRPr>
        </a:p>
      </dgm:t>
    </dgm:pt>
    <dgm:pt modelId="{9C3B7BD1-E8AF-4FE4-BBB6-528080976118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flip="none" rotWithShape="1">
          <a:gsLst>
            <a:gs pos="18000">
              <a:schemeClr val="accent6">
                <a:lumMod val="20000"/>
                <a:lumOff val="80000"/>
              </a:schemeClr>
            </a:gs>
            <a:gs pos="77000">
              <a:schemeClr val="accent6">
                <a:lumMod val="40000"/>
                <a:lumOff val="60000"/>
              </a:schemeClr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sz="18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Культурологический подход</a:t>
          </a:r>
          <a:endParaRPr lang="ru-RU" sz="1800" b="1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dgm:t>
    </dgm:pt>
    <dgm:pt modelId="{B69F4B2D-13DB-4631-82FF-A275CBD9BDDA}" type="parTrans" cxnId="{B472E68C-8BCC-4019-8BF8-7EE320A96EDE}">
      <dgm:prSet/>
      <dgm:spPr/>
      <dgm:t>
        <a:bodyPr/>
        <a:lstStyle/>
        <a:p>
          <a:endParaRPr lang="ru-RU" sz="3600">
            <a:latin typeface="Calibri" panose="020F0502020204030204" pitchFamily="34" charset="0"/>
          </a:endParaRPr>
        </a:p>
      </dgm:t>
    </dgm:pt>
    <dgm:pt modelId="{0BC7D355-5959-4ECF-93DC-A398012EDEAE}" type="sibTrans" cxnId="{B472E68C-8BCC-4019-8BF8-7EE320A96EDE}">
      <dgm:prSet/>
      <dgm:spPr/>
      <dgm:t>
        <a:bodyPr/>
        <a:lstStyle/>
        <a:p>
          <a:endParaRPr lang="ru-RU" sz="3600">
            <a:latin typeface="Calibri" panose="020F0502020204030204" pitchFamily="34" charset="0"/>
          </a:endParaRPr>
        </a:p>
      </dgm:t>
    </dgm:pt>
    <dgm:pt modelId="{E0CE32C7-78A0-4C06-855E-FAF99F0BECFD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flip="none" rotWithShape="1">
          <a:gsLst>
            <a:gs pos="18000">
              <a:schemeClr val="accent6">
                <a:lumMod val="20000"/>
                <a:lumOff val="80000"/>
              </a:schemeClr>
            </a:gs>
            <a:gs pos="77000">
              <a:schemeClr val="accent6">
                <a:lumMod val="40000"/>
                <a:lumOff val="60000"/>
              </a:schemeClr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sz="1800" b="1" dirty="0" err="1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Безотметочное</a:t>
          </a:r>
          <a:r>
            <a:rPr lang="ru-RU" sz="18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 обучение</a:t>
          </a:r>
          <a:endParaRPr lang="ru-RU" sz="1800" b="1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dgm:t>
    </dgm:pt>
    <dgm:pt modelId="{09595878-4991-4CC6-ABE2-AD184241C20E}" type="parTrans" cxnId="{1FE4B176-4DDA-489B-8206-7A4650B7E155}">
      <dgm:prSet/>
      <dgm:spPr/>
      <dgm:t>
        <a:bodyPr/>
        <a:lstStyle/>
        <a:p>
          <a:endParaRPr lang="ru-RU"/>
        </a:p>
      </dgm:t>
    </dgm:pt>
    <dgm:pt modelId="{F3847FFA-76D4-4105-BAA0-D239B3E59567}" type="sibTrans" cxnId="{1FE4B176-4DDA-489B-8206-7A4650B7E155}">
      <dgm:prSet/>
      <dgm:spPr/>
      <dgm:t>
        <a:bodyPr/>
        <a:lstStyle/>
        <a:p>
          <a:endParaRPr lang="ru-RU"/>
        </a:p>
      </dgm:t>
    </dgm:pt>
    <dgm:pt modelId="{4376DA75-907C-4995-8FEE-98A6ACE72899}" type="pres">
      <dgm:prSet presAssocID="{E93C46E7-B6A3-4B51-809E-754D6BF061B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D140F2-CEAB-4792-93DD-A1E6027AC692}" type="pres">
      <dgm:prSet presAssocID="{C0405A44-FBA3-48FF-A36C-89F0E0FA51BF}" presName="parentLin" presStyleCnt="0"/>
      <dgm:spPr/>
    </dgm:pt>
    <dgm:pt modelId="{C83D2DB5-5701-45C8-A8E6-69D333AA713C}" type="pres">
      <dgm:prSet presAssocID="{C0405A44-FBA3-48FF-A36C-89F0E0FA51BF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6A67453-1E28-4488-8ED4-CA4BF9F22844}" type="pres">
      <dgm:prSet presAssocID="{C0405A44-FBA3-48FF-A36C-89F0E0FA51BF}" presName="parentText" presStyleLbl="node1" presStyleIdx="0" presStyleCnt="5" custScaleX="120250" custLinFactNeighborX="52867" custLinFactNeighborY="967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6E8B99-C9E9-4605-9644-7A088B34E459}" type="pres">
      <dgm:prSet presAssocID="{C0405A44-FBA3-48FF-A36C-89F0E0FA51BF}" presName="negativeSpace" presStyleCnt="0"/>
      <dgm:spPr/>
    </dgm:pt>
    <dgm:pt modelId="{E48C0915-96F7-497F-B45F-0F5536FEAD55}" type="pres">
      <dgm:prSet presAssocID="{C0405A44-FBA3-48FF-A36C-89F0E0FA51BF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473B4B-D1BD-4E7C-BA83-C1DE2943D43E}" type="pres">
      <dgm:prSet presAssocID="{A17F4A03-7830-43C2-8534-12D808BCF296}" presName="spaceBetweenRectangles" presStyleCnt="0"/>
      <dgm:spPr/>
    </dgm:pt>
    <dgm:pt modelId="{A27A0CD9-53A1-4230-B815-78A6BE79D181}" type="pres">
      <dgm:prSet presAssocID="{94E4D386-4E75-4010-B009-EC114F69F2B7}" presName="parentLin" presStyleCnt="0"/>
      <dgm:spPr/>
    </dgm:pt>
    <dgm:pt modelId="{76A0734E-8645-4836-BCBD-05A41132FA9F}" type="pres">
      <dgm:prSet presAssocID="{94E4D386-4E75-4010-B009-EC114F69F2B7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FF836B7-BE19-4258-AB9F-1CAAFEBF34DA}" type="pres">
      <dgm:prSet presAssocID="{94E4D386-4E75-4010-B009-EC114F69F2B7}" presName="parentText" presStyleLbl="node1" presStyleIdx="1" presStyleCnt="5" custScaleX="120250" custLinFactNeighborX="52867" custLinFactNeighborY="7082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56ED3C-2BAC-486B-B034-E7FFD78593E1}" type="pres">
      <dgm:prSet presAssocID="{94E4D386-4E75-4010-B009-EC114F69F2B7}" presName="negativeSpace" presStyleCnt="0"/>
      <dgm:spPr/>
    </dgm:pt>
    <dgm:pt modelId="{C81D9D03-B002-40DF-B67B-9350355EF168}" type="pres">
      <dgm:prSet presAssocID="{94E4D386-4E75-4010-B009-EC114F69F2B7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D57768-7EFD-4C5D-BC46-E0F1B8877FE6}" type="pres">
      <dgm:prSet presAssocID="{712D782B-6CC1-4214-9BEA-B4D49E81C4D2}" presName="spaceBetweenRectangles" presStyleCnt="0"/>
      <dgm:spPr/>
    </dgm:pt>
    <dgm:pt modelId="{6CFA6781-0C7E-48C6-9FB8-306D52327C7F}" type="pres">
      <dgm:prSet presAssocID="{9ED45297-D854-4917-A2EB-EE45DE190DAE}" presName="parentLin" presStyleCnt="0"/>
      <dgm:spPr/>
    </dgm:pt>
    <dgm:pt modelId="{18AE0CF2-DCC7-4010-99B0-F0A0E95A5C2D}" type="pres">
      <dgm:prSet presAssocID="{9ED45297-D854-4917-A2EB-EE45DE190DAE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0CAAD2A7-A349-48F6-BF62-34985E07DAB9}" type="pres">
      <dgm:prSet presAssocID="{9ED45297-D854-4917-A2EB-EE45DE190DAE}" presName="parentText" presStyleLbl="node1" presStyleIdx="2" presStyleCnt="5" custScaleX="120250" custLinFactNeighborX="52867" custLinFactNeighborY="333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912570-2052-4CA0-9273-ACEEB5D207FB}" type="pres">
      <dgm:prSet presAssocID="{9ED45297-D854-4917-A2EB-EE45DE190DAE}" presName="negativeSpace" presStyleCnt="0"/>
      <dgm:spPr/>
    </dgm:pt>
    <dgm:pt modelId="{5F60B128-7C8C-4596-88B9-8242C37CE96A}" type="pres">
      <dgm:prSet presAssocID="{9ED45297-D854-4917-A2EB-EE45DE190DAE}" presName="childText" presStyleLbl="conFgAcc1" presStyleIdx="2" presStyleCnt="5">
        <dgm:presLayoutVars>
          <dgm:bulletEnabled val="1"/>
        </dgm:presLayoutVars>
      </dgm:prSet>
      <dgm:spPr/>
    </dgm:pt>
    <dgm:pt modelId="{13195BF5-C375-4965-BDD6-B2A1EB70CD0C}" type="pres">
      <dgm:prSet presAssocID="{2855A39F-BBF6-4FD4-8524-1CFF53D87EBA}" presName="spaceBetweenRectangles" presStyleCnt="0"/>
      <dgm:spPr/>
    </dgm:pt>
    <dgm:pt modelId="{05715567-FD52-4C06-AEEB-DB79770E2F07}" type="pres">
      <dgm:prSet presAssocID="{9C3B7BD1-E8AF-4FE4-BBB6-528080976118}" presName="parentLin" presStyleCnt="0"/>
      <dgm:spPr/>
    </dgm:pt>
    <dgm:pt modelId="{EF0BFCD1-E4AB-4632-BD87-542F2978D094}" type="pres">
      <dgm:prSet presAssocID="{9C3B7BD1-E8AF-4FE4-BBB6-528080976118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75F6335B-A8E9-4C85-82C3-D1D2FDED3723}" type="pres">
      <dgm:prSet presAssocID="{9C3B7BD1-E8AF-4FE4-BBB6-528080976118}" presName="parentText" presStyleLbl="node1" presStyleIdx="3" presStyleCnt="5" custScaleX="120250" custLinFactNeighborX="52867" custLinFactNeighborY="-41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3E45A7-5298-4AA9-85A3-01A449B25B54}" type="pres">
      <dgm:prSet presAssocID="{9C3B7BD1-E8AF-4FE4-BBB6-528080976118}" presName="negativeSpace" presStyleCnt="0"/>
      <dgm:spPr/>
    </dgm:pt>
    <dgm:pt modelId="{C8521045-89F2-4EA5-85B4-22219779D665}" type="pres">
      <dgm:prSet presAssocID="{9C3B7BD1-E8AF-4FE4-BBB6-528080976118}" presName="childText" presStyleLbl="conFgAcc1" presStyleIdx="3" presStyleCnt="5">
        <dgm:presLayoutVars>
          <dgm:bulletEnabled val="1"/>
        </dgm:presLayoutVars>
      </dgm:prSet>
      <dgm:spPr/>
    </dgm:pt>
    <dgm:pt modelId="{ADF373D4-EF24-4AB5-8759-904591733B72}" type="pres">
      <dgm:prSet presAssocID="{0BC7D355-5959-4ECF-93DC-A398012EDEAE}" presName="spaceBetweenRectangles" presStyleCnt="0"/>
      <dgm:spPr/>
    </dgm:pt>
    <dgm:pt modelId="{EBF5DF51-E41B-42C3-AC15-CA17E4762CEF}" type="pres">
      <dgm:prSet presAssocID="{E0CE32C7-78A0-4C06-855E-FAF99F0BECFD}" presName="parentLin" presStyleCnt="0"/>
      <dgm:spPr/>
    </dgm:pt>
    <dgm:pt modelId="{F58580BA-971B-489F-A37E-BFB2700D4DC7}" type="pres">
      <dgm:prSet presAssocID="{E0CE32C7-78A0-4C06-855E-FAF99F0BECFD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9D57BADD-03F2-434C-99B5-276CDF662B58}" type="pres">
      <dgm:prSet presAssocID="{E0CE32C7-78A0-4C06-855E-FAF99F0BECFD}" presName="parentText" presStyleLbl="node1" presStyleIdx="4" presStyleCnt="5" custScaleX="119586" custScaleY="104653" custLinFactNeighborX="62163" custLinFactNeighborY="-300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37B8A0-5B24-4EB7-8CC4-22F35EF91334}" type="pres">
      <dgm:prSet presAssocID="{E0CE32C7-78A0-4C06-855E-FAF99F0BECFD}" presName="negativeSpace" presStyleCnt="0"/>
      <dgm:spPr/>
    </dgm:pt>
    <dgm:pt modelId="{A6A56996-F493-4418-8F40-968CC9FDF845}" type="pres">
      <dgm:prSet presAssocID="{E0CE32C7-78A0-4C06-855E-FAF99F0BECF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BFC7063-B401-467C-9670-2A633A7C7D9D}" type="presOf" srcId="{9ED45297-D854-4917-A2EB-EE45DE190DAE}" destId="{0CAAD2A7-A349-48F6-BF62-34985E07DAB9}" srcOrd="1" destOrd="0" presId="urn:microsoft.com/office/officeart/2005/8/layout/list1"/>
    <dgm:cxn modelId="{B472E68C-8BCC-4019-8BF8-7EE320A96EDE}" srcId="{E93C46E7-B6A3-4B51-809E-754D6BF061B4}" destId="{9C3B7BD1-E8AF-4FE4-BBB6-528080976118}" srcOrd="3" destOrd="0" parTransId="{B69F4B2D-13DB-4631-82FF-A275CBD9BDDA}" sibTransId="{0BC7D355-5959-4ECF-93DC-A398012EDEAE}"/>
    <dgm:cxn modelId="{68AB898F-D906-413B-8EC2-60F79AFC3C41}" srcId="{E93C46E7-B6A3-4B51-809E-754D6BF061B4}" destId="{94E4D386-4E75-4010-B009-EC114F69F2B7}" srcOrd="1" destOrd="0" parTransId="{28930F6B-CADA-4D9C-843C-54B17FAB0FCE}" sibTransId="{712D782B-6CC1-4214-9BEA-B4D49E81C4D2}"/>
    <dgm:cxn modelId="{D2E36EAD-D7A4-44AF-94BE-4981AFD6464C}" type="presOf" srcId="{9C3B7BD1-E8AF-4FE4-BBB6-528080976118}" destId="{75F6335B-A8E9-4C85-82C3-D1D2FDED3723}" srcOrd="1" destOrd="0" presId="urn:microsoft.com/office/officeart/2005/8/layout/list1"/>
    <dgm:cxn modelId="{38D5AB44-2938-49E7-9273-1E6CAD4D754B}" srcId="{E93C46E7-B6A3-4B51-809E-754D6BF061B4}" destId="{C0405A44-FBA3-48FF-A36C-89F0E0FA51BF}" srcOrd="0" destOrd="0" parTransId="{8791F04A-1F78-4AAC-ABF2-692F9659CA15}" sibTransId="{A17F4A03-7830-43C2-8534-12D808BCF296}"/>
    <dgm:cxn modelId="{6CD5D812-3080-4A6C-956E-6A756762C1FE}" type="presOf" srcId="{94E4D386-4E75-4010-B009-EC114F69F2B7}" destId="{7FF836B7-BE19-4258-AB9F-1CAAFEBF34DA}" srcOrd="1" destOrd="0" presId="urn:microsoft.com/office/officeart/2005/8/layout/list1"/>
    <dgm:cxn modelId="{ED331420-1B90-4C6E-B11D-FA7D13E76CA2}" srcId="{E93C46E7-B6A3-4B51-809E-754D6BF061B4}" destId="{9ED45297-D854-4917-A2EB-EE45DE190DAE}" srcOrd="2" destOrd="0" parTransId="{B10AEA69-1E9C-4910-B7F3-84DEE511D0E0}" sibTransId="{2855A39F-BBF6-4FD4-8524-1CFF53D87EBA}"/>
    <dgm:cxn modelId="{C43E8D0F-8B55-43E8-9C99-8A8A121B5E7D}" type="presOf" srcId="{94E4D386-4E75-4010-B009-EC114F69F2B7}" destId="{76A0734E-8645-4836-BCBD-05A41132FA9F}" srcOrd="0" destOrd="0" presId="urn:microsoft.com/office/officeart/2005/8/layout/list1"/>
    <dgm:cxn modelId="{571064DB-213B-41D4-BA5F-2EA4A448B0ED}" type="presOf" srcId="{E0CE32C7-78A0-4C06-855E-FAF99F0BECFD}" destId="{F58580BA-971B-489F-A37E-BFB2700D4DC7}" srcOrd="0" destOrd="0" presId="urn:microsoft.com/office/officeart/2005/8/layout/list1"/>
    <dgm:cxn modelId="{10D7C73C-18BD-4312-88BB-A9184556B910}" type="presOf" srcId="{C0405A44-FBA3-48FF-A36C-89F0E0FA51BF}" destId="{C83D2DB5-5701-45C8-A8E6-69D333AA713C}" srcOrd="0" destOrd="0" presId="urn:microsoft.com/office/officeart/2005/8/layout/list1"/>
    <dgm:cxn modelId="{5BAD7739-0393-4CBE-B9D3-9D8A2D0C290D}" type="presOf" srcId="{E93C46E7-B6A3-4B51-809E-754D6BF061B4}" destId="{4376DA75-907C-4995-8FEE-98A6ACE72899}" srcOrd="0" destOrd="0" presId="urn:microsoft.com/office/officeart/2005/8/layout/list1"/>
    <dgm:cxn modelId="{A6688B23-A905-493D-B67B-867D8F922C52}" type="presOf" srcId="{E0CE32C7-78A0-4C06-855E-FAF99F0BECFD}" destId="{9D57BADD-03F2-434C-99B5-276CDF662B58}" srcOrd="1" destOrd="0" presId="urn:microsoft.com/office/officeart/2005/8/layout/list1"/>
    <dgm:cxn modelId="{1FE4B176-4DDA-489B-8206-7A4650B7E155}" srcId="{E93C46E7-B6A3-4B51-809E-754D6BF061B4}" destId="{E0CE32C7-78A0-4C06-855E-FAF99F0BECFD}" srcOrd="4" destOrd="0" parTransId="{09595878-4991-4CC6-ABE2-AD184241C20E}" sibTransId="{F3847FFA-76D4-4105-BAA0-D239B3E59567}"/>
    <dgm:cxn modelId="{3D18B9D1-5DF3-478B-A5FA-8D0030EFF340}" type="presOf" srcId="{9ED45297-D854-4917-A2EB-EE45DE190DAE}" destId="{18AE0CF2-DCC7-4010-99B0-F0A0E95A5C2D}" srcOrd="0" destOrd="0" presId="urn:microsoft.com/office/officeart/2005/8/layout/list1"/>
    <dgm:cxn modelId="{8E420A8E-AF65-4290-9844-610A3F3E4E51}" type="presOf" srcId="{C0405A44-FBA3-48FF-A36C-89F0E0FA51BF}" destId="{86A67453-1E28-4488-8ED4-CA4BF9F22844}" srcOrd="1" destOrd="0" presId="urn:microsoft.com/office/officeart/2005/8/layout/list1"/>
    <dgm:cxn modelId="{8039C073-652D-4B57-946B-BD5B1D02CF3A}" type="presOf" srcId="{9C3B7BD1-E8AF-4FE4-BBB6-528080976118}" destId="{EF0BFCD1-E4AB-4632-BD87-542F2978D094}" srcOrd="0" destOrd="0" presId="urn:microsoft.com/office/officeart/2005/8/layout/list1"/>
    <dgm:cxn modelId="{30B7852C-DCA7-44E6-AC5A-0CA28E502430}" type="presParOf" srcId="{4376DA75-907C-4995-8FEE-98A6ACE72899}" destId="{6ED140F2-CEAB-4792-93DD-A1E6027AC692}" srcOrd="0" destOrd="0" presId="urn:microsoft.com/office/officeart/2005/8/layout/list1"/>
    <dgm:cxn modelId="{37BF158F-71E0-4F2F-B1E4-FDECB669E368}" type="presParOf" srcId="{6ED140F2-CEAB-4792-93DD-A1E6027AC692}" destId="{C83D2DB5-5701-45C8-A8E6-69D333AA713C}" srcOrd="0" destOrd="0" presId="urn:microsoft.com/office/officeart/2005/8/layout/list1"/>
    <dgm:cxn modelId="{1A4C706F-3FFD-4FC0-98F5-A77848BE2835}" type="presParOf" srcId="{6ED140F2-CEAB-4792-93DD-A1E6027AC692}" destId="{86A67453-1E28-4488-8ED4-CA4BF9F22844}" srcOrd="1" destOrd="0" presId="urn:microsoft.com/office/officeart/2005/8/layout/list1"/>
    <dgm:cxn modelId="{0F377F68-C791-4B9F-8C1B-F25CF2B510BC}" type="presParOf" srcId="{4376DA75-907C-4995-8FEE-98A6ACE72899}" destId="{9A6E8B99-C9E9-4605-9644-7A088B34E459}" srcOrd="1" destOrd="0" presId="urn:microsoft.com/office/officeart/2005/8/layout/list1"/>
    <dgm:cxn modelId="{DEA38C24-766E-4D0A-9786-A5A248165CA4}" type="presParOf" srcId="{4376DA75-907C-4995-8FEE-98A6ACE72899}" destId="{E48C0915-96F7-497F-B45F-0F5536FEAD55}" srcOrd="2" destOrd="0" presId="urn:microsoft.com/office/officeart/2005/8/layout/list1"/>
    <dgm:cxn modelId="{F0E5A0D6-C315-4F05-BB05-68522423C565}" type="presParOf" srcId="{4376DA75-907C-4995-8FEE-98A6ACE72899}" destId="{25473B4B-D1BD-4E7C-BA83-C1DE2943D43E}" srcOrd="3" destOrd="0" presId="urn:microsoft.com/office/officeart/2005/8/layout/list1"/>
    <dgm:cxn modelId="{83846348-512B-4162-8E3C-3CED60CDF5AA}" type="presParOf" srcId="{4376DA75-907C-4995-8FEE-98A6ACE72899}" destId="{A27A0CD9-53A1-4230-B815-78A6BE79D181}" srcOrd="4" destOrd="0" presId="urn:microsoft.com/office/officeart/2005/8/layout/list1"/>
    <dgm:cxn modelId="{E074A396-A5FD-4DFF-83AC-5DBA450B5D28}" type="presParOf" srcId="{A27A0CD9-53A1-4230-B815-78A6BE79D181}" destId="{76A0734E-8645-4836-BCBD-05A41132FA9F}" srcOrd="0" destOrd="0" presId="urn:microsoft.com/office/officeart/2005/8/layout/list1"/>
    <dgm:cxn modelId="{75F92A05-678E-491B-935F-964C8985B8C4}" type="presParOf" srcId="{A27A0CD9-53A1-4230-B815-78A6BE79D181}" destId="{7FF836B7-BE19-4258-AB9F-1CAAFEBF34DA}" srcOrd="1" destOrd="0" presId="urn:microsoft.com/office/officeart/2005/8/layout/list1"/>
    <dgm:cxn modelId="{D1828578-0704-46C2-B8A7-E12EE7322A5F}" type="presParOf" srcId="{4376DA75-907C-4995-8FEE-98A6ACE72899}" destId="{AB56ED3C-2BAC-486B-B034-E7FFD78593E1}" srcOrd="5" destOrd="0" presId="urn:microsoft.com/office/officeart/2005/8/layout/list1"/>
    <dgm:cxn modelId="{521C5831-2A79-42BE-BFA0-C9E062FD4CEC}" type="presParOf" srcId="{4376DA75-907C-4995-8FEE-98A6ACE72899}" destId="{C81D9D03-B002-40DF-B67B-9350355EF168}" srcOrd="6" destOrd="0" presId="urn:microsoft.com/office/officeart/2005/8/layout/list1"/>
    <dgm:cxn modelId="{FC51733D-ECE5-4055-BCB3-69F7C2917AFE}" type="presParOf" srcId="{4376DA75-907C-4995-8FEE-98A6ACE72899}" destId="{F9D57768-7EFD-4C5D-BC46-E0F1B8877FE6}" srcOrd="7" destOrd="0" presId="urn:microsoft.com/office/officeart/2005/8/layout/list1"/>
    <dgm:cxn modelId="{806367A8-D9D1-427E-AAD1-2EC4D675B44D}" type="presParOf" srcId="{4376DA75-907C-4995-8FEE-98A6ACE72899}" destId="{6CFA6781-0C7E-48C6-9FB8-306D52327C7F}" srcOrd="8" destOrd="0" presId="urn:microsoft.com/office/officeart/2005/8/layout/list1"/>
    <dgm:cxn modelId="{68F0FACD-DE3C-46CC-BEB4-7458013C8233}" type="presParOf" srcId="{6CFA6781-0C7E-48C6-9FB8-306D52327C7F}" destId="{18AE0CF2-DCC7-4010-99B0-F0A0E95A5C2D}" srcOrd="0" destOrd="0" presId="urn:microsoft.com/office/officeart/2005/8/layout/list1"/>
    <dgm:cxn modelId="{66845432-75D2-4D6D-9AD8-243ACB571F90}" type="presParOf" srcId="{6CFA6781-0C7E-48C6-9FB8-306D52327C7F}" destId="{0CAAD2A7-A349-48F6-BF62-34985E07DAB9}" srcOrd="1" destOrd="0" presId="urn:microsoft.com/office/officeart/2005/8/layout/list1"/>
    <dgm:cxn modelId="{CC3AB4FB-87F1-4F02-A161-B0E48CB06A45}" type="presParOf" srcId="{4376DA75-907C-4995-8FEE-98A6ACE72899}" destId="{34912570-2052-4CA0-9273-ACEEB5D207FB}" srcOrd="9" destOrd="0" presId="urn:microsoft.com/office/officeart/2005/8/layout/list1"/>
    <dgm:cxn modelId="{822C17C7-487D-4234-AAE8-564D95340174}" type="presParOf" srcId="{4376DA75-907C-4995-8FEE-98A6ACE72899}" destId="{5F60B128-7C8C-4596-88B9-8242C37CE96A}" srcOrd="10" destOrd="0" presId="urn:microsoft.com/office/officeart/2005/8/layout/list1"/>
    <dgm:cxn modelId="{0C19C1AE-037B-48BA-96AF-49297250FD31}" type="presParOf" srcId="{4376DA75-907C-4995-8FEE-98A6ACE72899}" destId="{13195BF5-C375-4965-BDD6-B2A1EB70CD0C}" srcOrd="11" destOrd="0" presId="urn:microsoft.com/office/officeart/2005/8/layout/list1"/>
    <dgm:cxn modelId="{9F3C9FD1-BE0B-443E-811C-4977202B8B88}" type="presParOf" srcId="{4376DA75-907C-4995-8FEE-98A6ACE72899}" destId="{05715567-FD52-4C06-AEEB-DB79770E2F07}" srcOrd="12" destOrd="0" presId="urn:microsoft.com/office/officeart/2005/8/layout/list1"/>
    <dgm:cxn modelId="{65F61084-5486-40AF-8390-633542746CF3}" type="presParOf" srcId="{05715567-FD52-4C06-AEEB-DB79770E2F07}" destId="{EF0BFCD1-E4AB-4632-BD87-542F2978D094}" srcOrd="0" destOrd="0" presId="urn:microsoft.com/office/officeart/2005/8/layout/list1"/>
    <dgm:cxn modelId="{87F93DFC-4C9E-45F2-B5C3-D587417368DC}" type="presParOf" srcId="{05715567-FD52-4C06-AEEB-DB79770E2F07}" destId="{75F6335B-A8E9-4C85-82C3-D1D2FDED3723}" srcOrd="1" destOrd="0" presId="urn:microsoft.com/office/officeart/2005/8/layout/list1"/>
    <dgm:cxn modelId="{F3F7E45C-E7AB-4648-B80E-3377B42E74C6}" type="presParOf" srcId="{4376DA75-907C-4995-8FEE-98A6ACE72899}" destId="{4D3E45A7-5298-4AA9-85A3-01A449B25B54}" srcOrd="13" destOrd="0" presId="urn:microsoft.com/office/officeart/2005/8/layout/list1"/>
    <dgm:cxn modelId="{94D0650A-C62C-4404-9F55-430DD742D0BB}" type="presParOf" srcId="{4376DA75-907C-4995-8FEE-98A6ACE72899}" destId="{C8521045-89F2-4EA5-85B4-22219779D665}" srcOrd="14" destOrd="0" presId="urn:microsoft.com/office/officeart/2005/8/layout/list1"/>
    <dgm:cxn modelId="{0BA8FC03-BE04-44D0-A7BE-C3DC46542547}" type="presParOf" srcId="{4376DA75-907C-4995-8FEE-98A6ACE72899}" destId="{ADF373D4-EF24-4AB5-8759-904591733B72}" srcOrd="15" destOrd="0" presId="urn:microsoft.com/office/officeart/2005/8/layout/list1"/>
    <dgm:cxn modelId="{53769C98-8156-49D5-A8FD-41267C03932C}" type="presParOf" srcId="{4376DA75-907C-4995-8FEE-98A6ACE72899}" destId="{EBF5DF51-E41B-42C3-AC15-CA17E4762CEF}" srcOrd="16" destOrd="0" presId="urn:microsoft.com/office/officeart/2005/8/layout/list1"/>
    <dgm:cxn modelId="{3DFB12FF-52C6-4753-96AE-314089A72784}" type="presParOf" srcId="{EBF5DF51-E41B-42C3-AC15-CA17E4762CEF}" destId="{F58580BA-971B-489F-A37E-BFB2700D4DC7}" srcOrd="0" destOrd="0" presId="urn:microsoft.com/office/officeart/2005/8/layout/list1"/>
    <dgm:cxn modelId="{A239EBBE-14EB-4114-A686-475DD2D923FC}" type="presParOf" srcId="{EBF5DF51-E41B-42C3-AC15-CA17E4762CEF}" destId="{9D57BADD-03F2-434C-99B5-276CDF662B58}" srcOrd="1" destOrd="0" presId="urn:microsoft.com/office/officeart/2005/8/layout/list1"/>
    <dgm:cxn modelId="{FCB8C009-5706-4BE6-AFED-4D407B012D4C}" type="presParOf" srcId="{4376DA75-907C-4995-8FEE-98A6ACE72899}" destId="{FB37B8A0-5B24-4EB7-8CC4-22F35EF91334}" srcOrd="17" destOrd="0" presId="urn:microsoft.com/office/officeart/2005/8/layout/list1"/>
    <dgm:cxn modelId="{00E55110-FE1B-4A5A-96CC-3CE9F2C079F8}" type="presParOf" srcId="{4376DA75-907C-4995-8FEE-98A6ACE72899}" destId="{A6A56996-F493-4418-8F40-968CC9FDF84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C0915-96F7-497F-B45F-0F5536FEAD55}">
      <dsp:nvSpPr>
        <dsp:cNvPr id="0" name=""/>
        <dsp:cNvSpPr/>
      </dsp:nvSpPr>
      <dsp:spPr>
        <a:xfrm>
          <a:off x="0" y="358521"/>
          <a:ext cx="7764016" cy="529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A67453-1E28-4488-8ED4-CA4BF9F22844}">
      <dsp:nvSpPr>
        <dsp:cNvPr id="0" name=""/>
        <dsp:cNvSpPr/>
      </dsp:nvSpPr>
      <dsp:spPr>
        <a:xfrm>
          <a:off x="593430" y="648073"/>
          <a:ext cx="6535360" cy="619920"/>
        </a:xfrm>
        <a:prstGeom prst="roundRect">
          <a:avLst/>
        </a:prstGeom>
        <a:gradFill flip="none" rotWithShape="1">
          <a:gsLst>
            <a:gs pos="18000">
              <a:schemeClr val="accent6">
                <a:lumMod val="40000"/>
                <a:lumOff val="60000"/>
              </a:schemeClr>
            </a:gs>
            <a:gs pos="77000">
              <a:schemeClr val="accent6">
                <a:lumMod val="20000"/>
                <a:lumOff val="80000"/>
              </a:schemeClr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05423" tIns="0" rIns="205423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Рассчитан на преподавание в 4-м  классе, 1 час в неделю</a:t>
          </a:r>
          <a:endParaRPr lang="ru-RU" sz="1800" b="1" kern="1200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dsp:txBody>
      <dsp:txXfrm>
        <a:off x="623692" y="678335"/>
        <a:ext cx="6474836" cy="559396"/>
      </dsp:txXfrm>
    </dsp:sp>
    <dsp:sp modelId="{C81D9D03-B002-40DF-B67B-9350355EF168}">
      <dsp:nvSpPr>
        <dsp:cNvPr id="0" name=""/>
        <dsp:cNvSpPr/>
      </dsp:nvSpPr>
      <dsp:spPr>
        <a:xfrm>
          <a:off x="0" y="1311081"/>
          <a:ext cx="7764016" cy="529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F836B7-BE19-4258-AB9F-1CAAFEBF34DA}">
      <dsp:nvSpPr>
        <dsp:cNvPr id="0" name=""/>
        <dsp:cNvSpPr/>
      </dsp:nvSpPr>
      <dsp:spPr>
        <a:xfrm>
          <a:off x="593430" y="1440161"/>
          <a:ext cx="6535360" cy="619920"/>
        </a:xfrm>
        <a:prstGeom prst="roundRect">
          <a:avLst/>
        </a:prstGeom>
        <a:gradFill flip="none" rotWithShape="1">
          <a:gsLst>
            <a:gs pos="18000">
              <a:schemeClr val="accent6">
                <a:lumMod val="40000"/>
                <a:lumOff val="60000"/>
              </a:schemeClr>
            </a:gs>
            <a:gs pos="77000">
              <a:schemeClr val="accent6">
                <a:lumMod val="20000"/>
                <a:lumOff val="80000"/>
              </a:schemeClr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05423" tIns="0" rIns="205423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Преподают учителя общеобразовательных организаций, прошедшие специальную подготовку</a:t>
          </a:r>
          <a:endParaRPr lang="ru-RU" sz="1800" b="1" kern="1200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dsp:txBody>
      <dsp:txXfrm>
        <a:off x="623692" y="1470423"/>
        <a:ext cx="6474836" cy="559396"/>
      </dsp:txXfrm>
    </dsp:sp>
    <dsp:sp modelId="{5F60B128-7C8C-4596-88B9-8242C37CE96A}">
      <dsp:nvSpPr>
        <dsp:cNvPr id="0" name=""/>
        <dsp:cNvSpPr/>
      </dsp:nvSpPr>
      <dsp:spPr>
        <a:xfrm>
          <a:off x="0" y="2263641"/>
          <a:ext cx="7764016" cy="529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AAD2A7-A349-48F6-BF62-34985E07DAB9}">
      <dsp:nvSpPr>
        <dsp:cNvPr id="0" name=""/>
        <dsp:cNvSpPr/>
      </dsp:nvSpPr>
      <dsp:spPr>
        <a:xfrm>
          <a:off x="593430" y="2160238"/>
          <a:ext cx="6535360" cy="619920"/>
        </a:xfrm>
        <a:prstGeom prst="roundRect">
          <a:avLst/>
        </a:prstGeom>
        <a:gradFill flip="none" rotWithShape="1">
          <a:gsLst>
            <a:gs pos="18000">
              <a:schemeClr val="accent6">
                <a:lumMod val="20000"/>
                <a:lumOff val="80000"/>
              </a:schemeClr>
            </a:gs>
            <a:gs pos="77000">
              <a:schemeClr val="accent6">
                <a:lumMod val="40000"/>
                <a:lumOff val="60000"/>
              </a:schemeClr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05423" tIns="0" rIns="205423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Не предполагает освоение религиозных учений</a:t>
          </a:r>
          <a:endParaRPr lang="ru-RU" sz="1800" b="1" kern="1200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dsp:txBody>
      <dsp:txXfrm>
        <a:off x="623692" y="2190500"/>
        <a:ext cx="6474836" cy="559396"/>
      </dsp:txXfrm>
    </dsp:sp>
    <dsp:sp modelId="{C8521045-89F2-4EA5-85B4-22219779D665}">
      <dsp:nvSpPr>
        <dsp:cNvPr id="0" name=""/>
        <dsp:cNvSpPr/>
      </dsp:nvSpPr>
      <dsp:spPr>
        <a:xfrm>
          <a:off x="0" y="3216201"/>
          <a:ext cx="7764016" cy="529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F6335B-A8E9-4C85-82C3-D1D2FDED3723}">
      <dsp:nvSpPr>
        <dsp:cNvPr id="0" name=""/>
        <dsp:cNvSpPr/>
      </dsp:nvSpPr>
      <dsp:spPr>
        <a:xfrm>
          <a:off x="593430" y="2880322"/>
          <a:ext cx="6535360" cy="619920"/>
        </a:xfrm>
        <a:prstGeom prst="roundRect">
          <a:avLst/>
        </a:prstGeom>
        <a:gradFill flip="none" rotWithShape="1">
          <a:gsLst>
            <a:gs pos="18000">
              <a:schemeClr val="accent6">
                <a:lumMod val="20000"/>
                <a:lumOff val="80000"/>
              </a:schemeClr>
            </a:gs>
            <a:gs pos="77000">
              <a:schemeClr val="accent6">
                <a:lumMod val="40000"/>
                <a:lumOff val="60000"/>
              </a:schemeClr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05423" tIns="0" rIns="205423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Культурологический подход</a:t>
          </a:r>
          <a:endParaRPr lang="ru-RU" sz="1800" b="1" kern="1200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dsp:txBody>
      <dsp:txXfrm>
        <a:off x="623692" y="2910584"/>
        <a:ext cx="6474836" cy="559396"/>
      </dsp:txXfrm>
    </dsp:sp>
    <dsp:sp modelId="{A6A56996-F493-4418-8F40-968CC9FDF845}">
      <dsp:nvSpPr>
        <dsp:cNvPr id="0" name=""/>
        <dsp:cNvSpPr/>
      </dsp:nvSpPr>
      <dsp:spPr>
        <a:xfrm>
          <a:off x="0" y="4197606"/>
          <a:ext cx="7764016" cy="529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57BADD-03F2-434C-99B5-276CDF662B58}">
      <dsp:nvSpPr>
        <dsp:cNvPr id="0" name=""/>
        <dsp:cNvSpPr/>
      </dsp:nvSpPr>
      <dsp:spPr>
        <a:xfrm>
          <a:off x="629518" y="3672410"/>
          <a:ext cx="6499273" cy="648764"/>
        </a:xfrm>
        <a:prstGeom prst="roundRect">
          <a:avLst/>
        </a:prstGeom>
        <a:gradFill flip="none" rotWithShape="1">
          <a:gsLst>
            <a:gs pos="18000">
              <a:schemeClr val="accent6">
                <a:lumMod val="20000"/>
                <a:lumOff val="80000"/>
              </a:schemeClr>
            </a:gs>
            <a:gs pos="77000">
              <a:schemeClr val="accent6">
                <a:lumMod val="40000"/>
                <a:lumOff val="60000"/>
              </a:schemeClr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05423" tIns="0" rIns="205423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Безотметочное</a:t>
          </a:r>
          <a:r>
            <a:rPr lang="ru-RU" sz="1800" b="1" kern="1200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 обучение</a:t>
          </a:r>
          <a:endParaRPr lang="ru-RU" sz="1800" b="1" kern="1200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dsp:txBody>
      <dsp:txXfrm>
        <a:off x="661188" y="3704080"/>
        <a:ext cx="6435933" cy="585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937AD-94E4-4F1F-92C4-1AA4123774A6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43614-E94A-494B-A833-3A53B24932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730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Здравствуйте, уважаемые родители!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Мы рады приветствовать вас сегодня на общем собрании для родителей учащихся 3-х классов, посвященном выбору учебного курса «Основы религиозных культур и светской этики».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Процедура выбора модулей учебного курса ОРКСЭ основана на федеральном Регламенте выбора в образовательной организации родителями (законными представителями) обучающихся одного из модулей комплексного учебного курса «Основы религиозных культур и светской этики».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Основная задача нашего собрания – информировать вас о структуре и  содержании образования по курсу ОРКСЭ, ответить на ваши вопросы и  предоставить право выбора одного из шести  учебных модулей курса ОРКСЭ.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соответствии с Регламентом в работе нашего собрания принимают участие: учителя 3-х классов, педагоги школы, которые будут преподавать выбранные модули курса ОРКСЭ в следующем учебном году в 4-м классе, представители Петропавловской и Камчатской епархии, представители Управлений образования муниципальных районов (представление педагогов и гостей).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 итогам собрания вам будет предложено письменно оформить свой выбор, т.е. заполнить личные заявления. Выбор каждого родителя будет зафиксирован в протоколе нашего собрания (по каждой параллели 4-х классов оформляется отдельный протокол).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сайте нашей образовательной организации вы можете познакомиться с учебниками для каждого из шести модулей курса ОРКСЭ из федерального перечня учебников и учебных пособий, книгой для родителей. В течение учебного года вы можете получить консультации у педагогов, преподающих курс ОРКСЭ. </a:t>
            </a: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Желаем нам всем сегодня доброго сотрудничества и понимания при выборе модуля курса, успехов в духовно-нравственном развитии и воспитании детей на основе ценностей и традиций вашей семьи, народов российского общества.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608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Модуль «Основы светской этики». Выбор данного модуля предложен  создателями курса родителям, не разделяющим традиции и культурно-нравственные ценности четырех традиционных для Российской Федерации религиозных культур.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Нравственный опыт самого человека и всего человечества в целом, вне любой мировой религиозной культуры, составляет основное содержание учебного модуля «Основы светской этики».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Учебный модуль «Основы мировых религиозных культур» также относится к блоку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вне-теосных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альтернативных модулей и рассчитан на родителей, не отождествляющих себя с какими либо религиозными культурами.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Авторы учебников модуля информируют учащихся об основах мировых религий (буддизм, христианство, ислам, иудаизм), а также других существующих в мире верованиях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При выборе модуля «Основы светской этики» родители должны понимать, что его содержание направлено на изучение этических норм и нравственного опыта в жизни человека вне любой мировой религиозной культуры.</a:t>
            </a:r>
            <a:r>
              <a:rPr lang="ru-RU" baseline="0" dirty="0" smtClean="0"/>
              <a:t> </a:t>
            </a:r>
            <a:r>
              <a:rPr lang="ru-RU" dirty="0" smtClean="0"/>
              <a:t>Если в содержании конфессиональных модулей имеется отсылка к тому, что источник жизни, нравственности, принципов и норм поведения человека – это Бог, то содержание модуля «Светская этика» противоположно по смыслу религиозного понимания нравственности и духовности. </a:t>
            </a:r>
            <a:endParaRPr lang="ru-RU" sz="1200" dirty="0" smtClean="0">
              <a:cs typeface="Calibri" pitchFamily="34" charset="0"/>
            </a:endParaRPr>
          </a:p>
          <a:p>
            <a:pPr marL="0" indent="0" algn="just">
              <a:buNone/>
            </a:pPr>
            <a:r>
              <a:rPr lang="ru-RU" sz="1200" dirty="0" smtClean="0">
                <a:cs typeface="Calibri" pitchFamily="34" charset="0"/>
              </a:rPr>
              <a:t>В содержании поставлена задача нравственного развития младших школьников, воспитания культуры поведения с опорой на представления о положительных поступках людей. 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cs typeface="Calibri" pitchFamily="34" charset="0"/>
              </a:rPr>
              <a:t>Учащимся предстоит выяснить, что такое: добро и зло, дружба и порядочность,  честность и искренность, </a:t>
            </a:r>
            <a:r>
              <a:rPr lang="ru-RU" sz="1200" baseline="0" dirty="0" smtClean="0">
                <a:cs typeface="Calibri" pitchFamily="34" charset="0"/>
              </a:rPr>
              <a:t> </a:t>
            </a:r>
            <a:r>
              <a:rPr lang="ru-RU" sz="1200" dirty="0" smtClean="0">
                <a:cs typeface="Calibri" pitchFamily="34" charset="0"/>
              </a:rPr>
              <a:t>честь и достоинство,  сострадание и милосердие</a:t>
            </a:r>
            <a:r>
              <a:rPr lang="ru-RU" sz="1200" baseline="0" dirty="0" smtClean="0">
                <a:cs typeface="Calibri" pitchFamily="34" charset="0"/>
              </a:rPr>
              <a:t> </a:t>
            </a:r>
            <a:r>
              <a:rPr lang="ru-RU" sz="1200" dirty="0" smtClean="0">
                <a:cs typeface="Calibri" pitchFamily="34" charset="0"/>
              </a:rPr>
              <a:t>и т.п.  В содержании данного модуля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воспитание младшего школьника рассматривается как формирование и развитие ценностного отношения к людям, обществу, природе, Родине, к своему и другим народам, их истории, культуре, нравственным традициям.</a:t>
            </a:r>
          </a:p>
          <a:p>
            <a:pPr marL="0" indent="0" algn="just">
              <a:buNone/>
            </a:pPr>
            <a:endParaRPr lang="ru-RU" sz="1200" dirty="0" smtClean="0">
              <a:cs typeface="Calibri" pitchFamily="34" charset="0"/>
            </a:endParaRP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250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Модуль «Основы «Основы мировых религиозных культур» так же альтернативен по содержанию модулям традиционных религиозных культур.</a:t>
            </a:r>
          </a:p>
          <a:p>
            <a:r>
              <a:rPr lang="ru-RU" dirty="0" smtClean="0"/>
              <a:t>В рамках уроков</a:t>
            </a:r>
            <a:r>
              <a:rPr lang="ru-RU" baseline="0" dirty="0" smtClean="0"/>
              <a:t> </a:t>
            </a:r>
            <a:r>
              <a:rPr lang="ru-RU" dirty="0" smtClean="0"/>
              <a:t> авторы модуля повествовательно делают попытку проинформировать учащихся об основах мировых религий (буддизм, христианство, ислам), национальной религии </a:t>
            </a:r>
            <a:r>
              <a:rPr lang="ru-RU" i="0" dirty="0" smtClean="0">
                <a:solidFill>
                  <a:srgbClr val="FFFF00"/>
                </a:solidFill>
              </a:rPr>
              <a:t>иудаизм</a:t>
            </a:r>
            <a:r>
              <a:rPr lang="ru-RU" dirty="0" smtClean="0"/>
              <a:t>, а так же других верованиях:</a:t>
            </a:r>
            <a:r>
              <a:rPr lang="ru-RU" baseline="0" dirty="0" smtClean="0"/>
              <a:t> языческих пенатах, друидах, шаманах.</a:t>
            </a:r>
            <a:endParaRPr lang="ru-RU" dirty="0" smtClean="0"/>
          </a:p>
          <a:p>
            <a:r>
              <a:rPr lang="ru-RU" dirty="0" smtClean="0"/>
              <a:t>Модуль информационно насыщен, поэтому наиболее </a:t>
            </a:r>
            <a:r>
              <a:rPr lang="ru-RU" i="0" dirty="0" smtClean="0"/>
              <a:t>сложный</a:t>
            </a:r>
            <a:r>
              <a:rPr lang="ru-RU" i="0" baseline="0" dirty="0" smtClean="0"/>
              <a:t> </a:t>
            </a:r>
            <a:r>
              <a:rPr lang="ru-RU" i="1" dirty="0" smtClean="0"/>
              <a:t> </a:t>
            </a:r>
            <a:r>
              <a:rPr lang="ru-RU" dirty="0" smtClean="0"/>
              <a:t>для восприятия учащимися 4 –го класса. </a:t>
            </a:r>
          </a:p>
          <a:p>
            <a:r>
              <a:rPr lang="ru-RU" dirty="0" smtClean="0"/>
              <a:t>Урочные и внеурочные занятия по  данному модулю </a:t>
            </a:r>
            <a:r>
              <a:rPr lang="ru-RU" baseline="0" dirty="0" smtClean="0"/>
              <a:t>предполагают 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формирование у школьников восприятия образа мира как единого и целостного при разнообразии культур, национальностей, религий, воспитание доверия и уважения к истории и культуре всех народов.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016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Конфессиональные модули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Наряду с особой ролью православия в истории России в становлении ее духовности и культуры ислам, буддизм, иудаизм, составляют неотъемлемую часть исторического наследия народов Российской Федерации. Основы этих религиозных культур авторы курса описывают в модулях «Основы исламской культуры», «Основы иудейской культуры», «Основы буддисткой культуры».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вы осознаете для себя культурно-историческую ценность ислама, иудаизма или буддизма, этнически или религиозно ваша семья принадлежит к этим культурам, то в числе модулей курса ОРКСЭ вам предложен выбор модуля, описывающего традицию именно вашей семьи.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уроках конфессиональных модулей, по выбору родителей, дети узнают об основах культуры и веры их предков. Например, на уроке исламской культуры – о жизни пророка Мухаммеда, истории появления ислама в России, этике ислама. На уроках иудейской культуры – об истории еврейского народа и духовно-нравственных традициях иудеев. На уроках буддийской культуры ребенку расскажут о ритуалах, святынях, праздниках, разных направлениях буддизма.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Учебный модуль «Основы исламской культуры»</a:t>
            </a:r>
            <a:r>
              <a:rPr lang="ru-RU" baseline="0" dirty="0" smtClean="0"/>
              <a:t> з</a:t>
            </a:r>
            <a:r>
              <a:rPr lang="ru-RU" dirty="0" smtClean="0"/>
              <a:t>накомит школьников  с основами духовно-нравственной культуры ислама.</a:t>
            </a:r>
          </a:p>
          <a:p>
            <a:r>
              <a:rPr lang="ru-RU" dirty="0" smtClean="0"/>
              <a:t>Учащиеся знакомятся с историей появления ислама, основаниях исламской религии и этики, обязанностях мусульман. Обращаясь к Корану и Сунне, учащиеся узнают о значении этих книг как источника нравственности. Особое место в содержании модуля уделяется жизни мусульман в современной России.</a:t>
            </a:r>
          </a:p>
          <a:p>
            <a:r>
              <a:rPr lang="ru-RU" dirty="0" smtClean="0"/>
              <a:t>Ислам возник в VII веке у жителей Аравийского полуострова — арабов. Его появление связано с именем пророка Мухаммада, с Откровением, которое он получил от Бога, записанным в Коране. Коран — Священное Писание, которое на протяжении двадцати трех лет ниспосылалось Мухаммаду через ангела </a:t>
            </a:r>
            <a:r>
              <a:rPr lang="ru-RU" dirty="0" err="1" smtClean="0"/>
              <a:t>Джибриля</a:t>
            </a:r>
            <a:r>
              <a:rPr lang="ru-RU" dirty="0" smtClean="0"/>
              <a:t>,  ангела, самого близкого из всех ангелов к Всевышнему Аллаху. </a:t>
            </a:r>
          </a:p>
          <a:p>
            <a:r>
              <a:rPr lang="ru-RU" dirty="0" smtClean="0"/>
              <a:t>Ислам в России имеет свою древнюю историю, особое место и нашёл своеобразные пути развития. Первое знакомство народов нашей страны с этой религией состоялось ещё в 643 году, когда отряды мусульман добрались до древнего дагестанского города Дербент. И хотя в те годы ислам не укоренился на Северном Кавказе в качестве доминирующей религии, именно это первое знакомство с мусульманами-арабами дало толчок развитию торговых и культурных связей с исламским миром и стало отправной точкой для распространения ислама на территориях, впоследствии вошедших в Российскую империю. Благодаря этим связям ислам со временем закрепился во многих регионах Кавказа, Поволжья, мусульманские общины возникли на Урале и в Сибири.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502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Модуль знакомит школьников  с иудейскими духовно-нравственными традициями культуры и религии, становлением личности иудея и его поведения в повседневной жизни. Школьники узнают  о влиянии иудейской культуры на историю еврейского народа и мировые религии – христианство и ислам. На занятиях учащиеся знакомятся с особенностями иудаизма в России. </a:t>
            </a:r>
          </a:p>
          <a:p>
            <a:r>
              <a:rPr lang="ru-RU" dirty="0" smtClean="0"/>
              <a:t>Иудаизм – одна из монотеистических религий, число последователей которой в мире по разным оценкам от 10 до 15 млн. человек. В настоящее время большинство иудаистов проживают в государстве Израиль и в США. В России общины последователей иудаизма существуют с самых древних времён. </a:t>
            </a:r>
          </a:p>
          <a:p>
            <a:r>
              <a:rPr lang="ru-RU" dirty="0" smtClean="0"/>
              <a:t>Модуль «Основы иудейской культуры» ориентирован на семьи, сознающие свою связь с религиозной традицией и культурой иудаизма.</a:t>
            </a:r>
          </a:p>
          <a:p>
            <a:r>
              <a:rPr lang="ru-RU" dirty="0" smtClean="0"/>
              <a:t>Большое значение уделяется обычаям, праздникам, памятным историческим датам, современной синагогальной службе и молитве, субботе (Шабат) и ритуалам этого дня, традициям повседневного соблюдения норм и заповедей. Большое место занимают темы семьи как нравственной ценности, духовного союза; семейной жизни; гармонии человека в окружающем его мире. Рассматриваются вопросы о том, какие качества необходимы для создания прочной семьи, какие качества родители стараются передать своим детям, что говорится в Торе и еврейских источниках об отношении к старшим, о воспитании, о цели человеческой жизни.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032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Знакомит учащихся с великим духовным наследием буддийской культуры. Школьники узнают об: основах буддийской культуры, основателях ритуалах, святынях, праздниках, искусстве, буддийских духовных традициях, которые соблюдаются и в современном обществе.</a:t>
            </a:r>
          </a:p>
          <a:p>
            <a:r>
              <a:rPr lang="ru-RU" dirty="0" smtClean="0"/>
              <a:t>Модуль «Основы буддийской культуры» ориентирован на семьи, для которых близка культура этой древней, одной из трёх мировых религий. Буддизм возник в VI веке до нашей эры в Индии и затем получил распространение в Китае, на Тибете, в Монголии. В настоящее время разные направления буддизма исповедуют в мире более 500 млн. человек. Основатель буддизма — Будда Шакьямуни открыл людям возможность осознания причин страданий и прекращения страданий. Путь к достижению нирваны, к которой в буддизме человек идёт путём самоограничения и медитации, поклонения Будде, исполнения благих дел.</a:t>
            </a:r>
          </a:p>
          <a:p>
            <a:r>
              <a:rPr lang="ru-RU" dirty="0" smtClean="0"/>
              <a:t>Буддизм — одна из традиционных религий народов Российской Федерации. Приверженцами учения Будды считают себя около 1% населения России. В первую очередь среди жителей республик Бурятия, Калмыкия, Тыва. Общины буддистов есть в Москве, Санкт-Петербурге, других российских городах.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534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Если вы рождены в христианской семье, крестили своих детей в Церкви, если Пасха и Рождество Христово для вас родные, семейные праздники, - создатели курса написали для вас модуль «Основы православной культуры».</a:t>
            </a:r>
          </a:p>
          <a:p>
            <a:r>
              <a:rPr lang="ru-RU" dirty="0" smtClean="0"/>
              <a:t>В ходе курса ваш ребенок узнает о житии святого, с именем которого его крестили родители, получит ответы на многие интересные вопросы, например, что значит «спасибо», почему воскресенье называют прощеным, а четверг – чистым.</a:t>
            </a:r>
          </a:p>
          <a:p>
            <a:r>
              <a:rPr lang="ru-RU" dirty="0" smtClean="0"/>
              <a:t>Исторически, Православие - ядро традиционной российской культуры. Изучение модуля в начальной школе поможет ребенку понять творчество русских классиков (Пушкина, Гоголя, Васнецова, Шишкина), станет проводником по сокровищам Третьяковской галерее и другим отечественным музеям. На уроках ОПК ребенок научится мужеству и состраданию, терпению и великодушию, узнает о житиях святых: Фёдора Ушакова, Александра Невского, Ильи Муромца, Равноапостольной Елены, Анастасии </a:t>
            </a:r>
            <a:r>
              <a:rPr lang="ru-RU" dirty="0" err="1" smtClean="0"/>
              <a:t>узорешительницы</a:t>
            </a:r>
            <a:r>
              <a:rPr lang="ru-RU" dirty="0" smtClean="0"/>
              <a:t>, Великомученицы Екатерины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23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Модуль «Основы православной культуры» в первую очередь вошел в структуру  воспитательного курса ОРКСЭ для родителей, разделяющих ценности православной культуры.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Изучение данного модуля: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	направлено на воспитание ребенка и опирается на нравственные ценности семьи;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	призвано помочь ребенку понять, какие нравственные основания стали основой развития культурной среды, в которой он живет;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	направлено на формирование понимания ребенком значения религиозных и светских традиций для современной жизни народов многонациональной России;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4.	назначение обучения не в поглощении информации, а в формировании нравственного поведения ребенка на основе понимания и усвоения духовно-нравственных ценностей общества, в котором он живет.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Содержание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модуля составлено таким образом, что в течение учебного года ребенок познакомится с основными понятиями православной культуры, узнает и расскажет родителям смысл и значение таких православных праздником, как Пасха, Рождество Христово, Сретение. Узнает о житии святого (святой) с именем которого его крестили родители.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Почему называют Воскресение прощеным, а Четверг чистым?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Почему, благодаря, русские говорят «Спасибо», а сербы «Хвала»?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Что такое «Милосердие», «Послушание», «Любовь», «Родительское благословление»?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Модуль ОПК направлен на формирование диалога родителей и ребенка: у него появится много вопросов и интерес к семейной истории, а у Вас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темы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для совместного обсуждения, вечеров семейного чтения и т.д. В современных условиях изучение основ православной культуры не тождественно изучению Закона Божьего в дореволюционной русской школе, оно не предусматривает вовлечение учащегося в религиозную практику, участие в богослужениях, «обучение религии». Цель: изучение ребёнком православной христианской традиции и приобщение его к православной культуре, прежде всего, в её мировоззренческом и нравственном измерениях.</a:t>
            </a:r>
          </a:p>
          <a:p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9488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Уважаемые родители! Модулей в курсе ОРКСЭ несколько, потому что мы живем в большой многонациональной и многоконфессиональной стране. Но модули курса  четко структурированы, и каждый из вас легко может выбрать тот,  который отвечает вашим семейным традициям. </a:t>
            </a:r>
          </a:p>
          <a:p>
            <a:r>
              <a:rPr lang="ru-RU" dirty="0" smtClean="0"/>
              <a:t>Уроки курса ведут учителя, прошедшие специальную подготовку. Выберите курс, который ближе именно вашим устоям и традициям: пусть ребенок утвердится в культурной традиции семьи, а позже, в старших классах, познакомится с иными культурами. Зафиксируйте свой выбор, заполнив персональное заявление на родительском собрании курса ОРКСЭ.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59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Современный ребенок, особенно в младшей школе, иногда общается с учителем больше, чем с родителями.*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Государство и школа приходят на помощь семье, поэтому с 2010 года  началась апробация комплексного учебного курса «Основы религиозной культуры и светской этики»  (далее – ОРКСЭ) воспитательной направленности, а с 2012 года предмет стал обязательным   для преподавания в общеобразовательных учреждениях (организациях) Российской Федерации.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698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Итак, уважаемые родители!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 ознакомились с курсом ОРКСЭ, и Вам предстоит сделать свой выбор, заполнив персональное заявление. Выбирайте модуль, только руководствуясь интересами Вашего ребенка и Вашей семьи. Об этом говорится в обращении к родителям министра образования Камчатского края Коротковой Александры Юрьевны. Основываясь на Вашем выборе, в нашей образовательной организации будут приобретены учебники по выбранным модулям, сформированы группы учащихся, преподаватели пройдут необходимую подготовку.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Какой бы модуль вы ни выбрали, в рамках 34-х школьных уроков ваши дети будут изучать лишь начало, истоки, основы религиозной культуры, основы светской этики. Изучение курса способствует  сближению родителей с детьми по убеждениям и родственным чувствам.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Желаем вам сделать осознанный выбор модуля курса «Основы религиозных культур и светской этики».</a:t>
            </a:r>
          </a:p>
          <a:p>
            <a:pPr algn="just"/>
            <a:endParaRPr lang="ru-RU" baseline="0" dirty="0" smtClean="0"/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615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Слайд 21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соответствии с Регламентом процедура выбора в обязательном порядке должна включать «привлечение официальных представителей централизованных религиозных организаций, представленных в региональных координационных советах по реализации  курса с целью возможности содействия полноценному выбору родителями учащихся одного из модулей курса ОРКСЭ».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Согласно данным Камчатского статистического управления, в Камчатском крае юридическим статусом «Централизованная религиозная организация» обладает только Петропавловская и Камчатская епархия. Однако, из уважения к мировым религиозным традициям, информация о выборе модулей курса ОРКСЭ направлена Министерством образования Камчатского края представителям мусульманской, буддисткой, иудейской общин нашего края. У представителей мусульманской, буддисткой, иудейской общин есть информация о датах проведения собраний, но в силу отсутствия структурной организации представители конфессий не воспользовались своим правом. Сегодня на собрании присутствует представитель Петропавловской и Камчатской епархии. Я передаю слово _________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500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Выбор модулей курса ОРКСЭ, согласно законодательству Российской Федерации, осуществляется родителями (законными представителями) несовершеннолетнего учащегося, несущими ответственность за его воспитание. При этом вы можете посоветоваться с ребёнком и учесть его личное мнение.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898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Родителям предлагается</a:t>
            </a:r>
            <a:r>
              <a:rPr lang="ru-RU" baseline="0" dirty="0" smtClean="0"/>
              <a:t> выбрать один из шести модулей курса, из них</a:t>
            </a:r>
            <a:r>
              <a:rPr lang="ru-RU" dirty="0" smtClean="0"/>
              <a:t> четыре конфессиональных модуля - основы православной, мусульманской, буддийской, иудейской культур и два альтернативных, вне -</a:t>
            </a:r>
            <a:r>
              <a:rPr lang="ru-RU" dirty="0" err="1" smtClean="0"/>
              <a:t>теосных</a:t>
            </a:r>
            <a:r>
              <a:rPr lang="ru-RU" dirty="0" smtClean="0"/>
              <a:t> модул</a:t>
            </a:r>
            <a:r>
              <a:rPr lang="ru-RU" i="0" dirty="0" smtClean="0">
                <a:solidFill>
                  <a:srgbClr val="C00000"/>
                </a:solidFill>
              </a:rPr>
              <a:t>я</a:t>
            </a:r>
            <a:r>
              <a:rPr lang="ru-RU" i="1" dirty="0" smtClean="0"/>
              <a:t> </a:t>
            </a:r>
            <a:r>
              <a:rPr lang="ru-RU" dirty="0" smtClean="0"/>
              <a:t>для семей</a:t>
            </a:r>
            <a:r>
              <a:rPr lang="ru-RU" dirty="0" smtClean="0">
                <a:solidFill>
                  <a:srgbClr val="C00000"/>
                </a:solidFill>
              </a:rPr>
              <a:t>, </a:t>
            </a:r>
            <a:r>
              <a:rPr lang="ru-RU" i="0" dirty="0" smtClean="0"/>
              <a:t>не исповедывающих какую-либо</a:t>
            </a:r>
            <a:r>
              <a:rPr lang="ru-RU" i="0" baseline="0" dirty="0" smtClean="0"/>
              <a:t> религиозную культуру</a:t>
            </a:r>
            <a:r>
              <a:rPr lang="ru-RU" dirty="0" smtClean="0"/>
              <a:t>- основы мировых религиозных культур, основы светской этики.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623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Цель введения курса состоит в том, чтобы дать возможность родителям приобщить ребенка к культуре, традициям, мировоззрению именно его семьи. Россия – многонациональное государство, и, заботясь о каждой семье, создатели курса предлагают родителям выбрать один из шести модулей: четырех конфессиональных (по числу традиционных для РФ религиозных конфессий) и двух альтернативных –для родителей, не разделяющих ценности религиозных культур.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Процедура выбора проста: на семейном совете расскажите ребенку о традициях, ценностях, вере предков, важности их сохранения. Изучите информацию о курсе ОРКСЭ на сайте школы или в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’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sApp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-группе класса, посетите родительское собрание и оформите свой выбор личным заявлением.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1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ru-RU" dirty="0" smtClean="0"/>
              <a:t>Содержание курса ОРКСЭ дополняет обществоведческие  </a:t>
            </a:r>
            <a:r>
              <a:rPr lang="ru-RU" i="0" dirty="0" smtClean="0"/>
              <a:t>аспекты  учебного п</a:t>
            </a:r>
            <a:r>
              <a:rPr lang="ru-RU" dirty="0" smtClean="0"/>
              <a:t>редмета «Окружающий мир» </a:t>
            </a:r>
            <a:r>
              <a:rPr lang="ru-RU" i="0" dirty="0" smtClean="0"/>
              <a:t>в 4-м классе </a:t>
            </a:r>
            <a:r>
              <a:rPr lang="ru-RU" dirty="0" smtClean="0"/>
              <a:t>и предваряет  начинающееся в 5 классе  изучение </a:t>
            </a:r>
            <a:r>
              <a:rPr lang="ru-RU" i="0" dirty="0" smtClean="0"/>
              <a:t>учебных предметов</a:t>
            </a:r>
            <a:r>
              <a:rPr lang="ru-RU" dirty="0" smtClean="0"/>
              <a:t>:  «История», «Обществознание», «Литература».  Таким образом, в процессе изучения внешнего мира, благодаря курсу ОРКСЭ, ребенок </a:t>
            </a:r>
            <a:r>
              <a:rPr lang="ru-RU" i="0" dirty="0" smtClean="0"/>
              <a:t>укореняется</a:t>
            </a:r>
            <a:r>
              <a:rPr lang="ru-RU" i="0" baseline="0" dirty="0" smtClean="0"/>
              <a:t> в традиции семейных ценностей, ассоциирует себя со своими родителями.</a:t>
            </a:r>
            <a:endParaRPr lang="ru-RU" i="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1.</a:t>
            </a:r>
            <a:r>
              <a:rPr lang="ru-RU" baseline="0" dirty="0" smtClean="0"/>
              <a:t> </a:t>
            </a:r>
            <a:r>
              <a:rPr lang="ru-RU" i="0" dirty="0" smtClean="0"/>
              <a:t>Курс ОРКСЭ </a:t>
            </a:r>
            <a:r>
              <a:rPr lang="ru-RU" dirty="0" smtClean="0"/>
              <a:t>рассчитан на преподавание в 4-м  классе, 1 час в неделю.</a:t>
            </a:r>
          </a:p>
          <a:p>
            <a:r>
              <a:rPr lang="ru-RU" dirty="0" smtClean="0"/>
              <a:t>2.</a:t>
            </a:r>
            <a:r>
              <a:rPr lang="ru-RU" baseline="0" dirty="0" smtClean="0"/>
              <a:t> </a:t>
            </a:r>
            <a:r>
              <a:rPr lang="ru-RU" dirty="0" smtClean="0"/>
              <a:t>Учебные модули курса преподают учителя общеобразовательных организаций, прошедшие </a:t>
            </a:r>
            <a:r>
              <a:rPr lang="ru-RU" i="0" baseline="0" dirty="0" smtClean="0"/>
              <a:t>курсы повышения квалификации</a:t>
            </a:r>
            <a:r>
              <a:rPr lang="ru-RU" dirty="0" smtClean="0"/>
              <a:t>.</a:t>
            </a:r>
          </a:p>
          <a:p>
            <a:pPr marL="228600" indent="-228600">
              <a:buAutoNum type="arabicPeriod" startAt="3"/>
            </a:pPr>
            <a:r>
              <a:rPr lang="ru-RU" i="0" baseline="0" dirty="0" smtClean="0"/>
              <a:t>В общеобразовательной организации должны быть созданы соответствующие условия для изучения  каждым учеником выбранного модуля курса: формирование групп, составление расписания</a:t>
            </a:r>
            <a:r>
              <a:rPr lang="ru-RU" i="1" baseline="0" dirty="0" smtClean="0"/>
              <a:t> и т.п.</a:t>
            </a:r>
            <a:r>
              <a:rPr lang="ru-RU" baseline="0" dirty="0" smtClean="0"/>
              <a:t> </a:t>
            </a:r>
            <a:endParaRPr lang="ru-RU" i="1" baseline="0" dirty="0" smtClean="0"/>
          </a:p>
          <a:p>
            <a:pPr marL="0" indent="0">
              <a:buNone/>
            </a:pPr>
            <a:r>
              <a:rPr lang="ru-RU" baseline="0" dirty="0" smtClean="0"/>
              <a:t>4. Курс </a:t>
            </a:r>
            <a:r>
              <a:rPr lang="ru-RU" i="0" baseline="0" dirty="0" smtClean="0"/>
              <a:t>ОРКСЭ </a:t>
            </a:r>
            <a:r>
              <a:rPr lang="ru-RU" baseline="0" dirty="0" smtClean="0"/>
              <a:t>имеет не </a:t>
            </a:r>
            <a:r>
              <a:rPr lang="ru-RU" baseline="0" dirty="0" err="1" smtClean="0"/>
              <a:t>вероучительный</a:t>
            </a:r>
            <a:r>
              <a:rPr lang="ru-RU" baseline="0" dirty="0" smtClean="0"/>
              <a:t>, а культурологический характер </a:t>
            </a:r>
          </a:p>
          <a:p>
            <a:r>
              <a:rPr lang="ru-RU" baseline="0" dirty="0" smtClean="0"/>
              <a:t>5. Курс </a:t>
            </a:r>
            <a:r>
              <a:rPr lang="ru-RU" baseline="0" dirty="0" err="1" smtClean="0"/>
              <a:t>безотметочный</a:t>
            </a:r>
            <a:r>
              <a:rPr lang="ru-RU" baseline="0" dirty="0" smtClean="0"/>
              <a:t>, но зачётный. </a:t>
            </a:r>
            <a:r>
              <a:rPr lang="ru-RU" i="0" baseline="0" dirty="0" smtClean="0"/>
              <a:t>Итоговой оценкой может стать создание проекта и его защита</a:t>
            </a:r>
            <a:r>
              <a:rPr lang="ru-RU" i="1" baseline="0" dirty="0" smtClean="0"/>
              <a:t>.</a:t>
            </a:r>
            <a:endParaRPr lang="ru-RU" baseline="0" dirty="0" smtClean="0"/>
          </a:p>
          <a:p>
            <a:r>
              <a:rPr lang="ru-RU" i="0" dirty="0" smtClean="0"/>
              <a:t>От изучения курса ОРКСЭ невозможно отказаться. </a:t>
            </a:r>
            <a:r>
              <a:rPr lang="ru-RU" dirty="0" smtClean="0"/>
              <a:t>Во-первых</a:t>
            </a:r>
            <a:r>
              <a:rPr lang="ru-RU" i="1" dirty="0" smtClean="0"/>
              <a:t>,</a:t>
            </a:r>
            <a:r>
              <a:rPr lang="ru-RU" dirty="0" smtClean="0"/>
              <a:t> это обязательный предмет, во-вторых</a:t>
            </a:r>
            <a:r>
              <a:rPr lang="ru-RU" i="1" dirty="0" smtClean="0"/>
              <a:t>,</a:t>
            </a:r>
            <a:r>
              <a:rPr lang="ru-RU" dirty="0" smtClean="0"/>
              <a:t> </a:t>
            </a:r>
            <a:r>
              <a:rPr lang="ru-RU" i="0" dirty="0" smtClean="0"/>
              <a:t>курс изучается </a:t>
            </a:r>
            <a:r>
              <a:rPr lang="ru-RU" dirty="0" smtClean="0"/>
              <a:t>не вместо какой-либо дисциплины, а как самостоятельный </a:t>
            </a:r>
            <a:r>
              <a:rPr lang="ru-RU" i="0" dirty="0" smtClean="0"/>
              <a:t>учебный предмет, цель и задачи которого носят воспитательный характер для оказания помощи родителям в воспитании детей. </a:t>
            </a:r>
            <a:endParaRPr lang="ru-RU" dirty="0" smtClean="0"/>
          </a:p>
          <a:p>
            <a:r>
              <a:rPr lang="ru-RU" i="0" dirty="0" smtClean="0"/>
              <a:t>Для изучения курса ОРКСЭ нельзя</a:t>
            </a:r>
            <a:r>
              <a:rPr lang="ru-RU" i="0" baseline="0" dirty="0" smtClean="0"/>
              <a:t> выбрать одновременно два или более модулей, т.к.  каждый  учебный модуль имеет своё содержание  и  призван отражать  те или иные традиции и убеждения семьи учащегося</a:t>
            </a:r>
            <a:r>
              <a:rPr lang="ru-RU" dirty="0" smtClean="0"/>
              <a:t>. Нельзя, например, быть одновременно и буддистом, и мусульманином. Таким образом, вам</a:t>
            </a:r>
            <a:r>
              <a:rPr lang="ru-RU" baseline="0" dirty="0" smtClean="0"/>
              <a:t> </a:t>
            </a:r>
            <a:r>
              <a:rPr lang="ru-RU" dirty="0" smtClean="0"/>
              <a:t>необходимо выбрать один конкретный модуль </a:t>
            </a:r>
            <a:r>
              <a:rPr lang="ru-RU" i="0" dirty="0" smtClean="0"/>
              <a:t>курса ОРКСЭ, в содержании которого раскрываются традиции и культура вашей семьи.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405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Содержание всех модулей группируется вокруг трёх базовых национальных ценностей.</a:t>
            </a:r>
          </a:p>
          <a:p>
            <a:r>
              <a:rPr lang="ru-RU" dirty="0" smtClean="0"/>
              <a:t>1.Отечество.</a:t>
            </a:r>
          </a:p>
          <a:p>
            <a:r>
              <a:rPr lang="ru-RU" dirty="0" smtClean="0"/>
              <a:t>2.Семья.</a:t>
            </a:r>
          </a:p>
          <a:p>
            <a:pPr marL="228600" indent="-228600">
              <a:buAutoNum type="arabicPeriod" startAt="3"/>
            </a:pPr>
            <a:r>
              <a:rPr lang="ru-RU" dirty="0" smtClean="0"/>
              <a:t>Культурная традиция.</a:t>
            </a:r>
          </a:p>
          <a:p>
            <a:pPr marL="0" indent="0">
              <a:buNone/>
            </a:pPr>
            <a:r>
              <a:rPr lang="ru-RU" i="1" dirty="0" smtClean="0"/>
              <a:t> </a:t>
            </a:r>
            <a:r>
              <a:rPr lang="ru-RU" i="0" dirty="0" smtClean="0"/>
              <a:t>Базовые национальные ценности дают</a:t>
            </a:r>
            <a:r>
              <a:rPr lang="ru-RU" i="0" baseline="0" dirty="0" smtClean="0"/>
              <a:t> </a:t>
            </a:r>
            <a:r>
              <a:rPr lang="ru-RU" i="0" dirty="0" smtClean="0"/>
              <a:t>ответ </a:t>
            </a:r>
            <a:r>
              <a:rPr lang="ru-RU" dirty="0" smtClean="0"/>
              <a:t>на вопрос, почему в курсе не один, а несколько  учебных модулей.</a:t>
            </a:r>
            <a:endParaRPr lang="ru-RU" i="1" dirty="0" smtClean="0"/>
          </a:p>
          <a:p>
            <a:pPr marL="0" indent="0">
              <a:buNone/>
            </a:pPr>
            <a:r>
              <a:rPr lang="ru-RU" dirty="0" smtClean="0"/>
              <a:t>Мы живем</a:t>
            </a:r>
            <a:r>
              <a:rPr lang="ru-RU" i="0" dirty="0" smtClean="0"/>
              <a:t> в </a:t>
            </a:r>
            <a:r>
              <a:rPr lang="ru-RU" dirty="0" smtClean="0"/>
              <a:t>большой многонациональной</a:t>
            </a:r>
            <a:r>
              <a:rPr lang="ru-RU" baseline="0" dirty="0" smtClean="0"/>
              <a:t> стране. У нас одна Родина, но семья и культурная традиция у каждого </a:t>
            </a:r>
            <a:r>
              <a:rPr lang="ru-RU" i="0" baseline="0" dirty="0" smtClean="0"/>
              <a:t>свои.</a:t>
            </a:r>
            <a:r>
              <a:rPr lang="ru-RU" i="1" baseline="0" dirty="0" smtClean="0"/>
              <a:t> </a:t>
            </a:r>
            <a:r>
              <a:rPr lang="ru-RU" baseline="0" dirty="0" smtClean="0"/>
              <a:t>Каждый родитель, где бы он не жил - в Казани, Чечне, Башкирии, на Камчатке, Белгороде или Калининграде - может найти близкий именно его семейной традиции конфессиональный модуль или </a:t>
            </a:r>
            <a:r>
              <a:rPr lang="ru-RU" i="0" baseline="0" dirty="0" smtClean="0"/>
              <a:t>противоположный</a:t>
            </a:r>
            <a:r>
              <a:rPr lang="ru-RU" i="1" baseline="0" dirty="0" smtClean="0"/>
              <a:t> </a:t>
            </a:r>
            <a:r>
              <a:rPr lang="ru-RU" baseline="0" dirty="0" smtClean="0"/>
              <a:t>религиозной этике альтернативный модуль.</a:t>
            </a:r>
            <a:endParaRPr lang="ru-RU" dirty="0" smtClean="0"/>
          </a:p>
          <a:p>
            <a:r>
              <a:rPr lang="ru-RU" dirty="0" smtClean="0"/>
              <a:t>На этих базовых ценностях будет осуществляться воспитание детей в рамках курса ОРКСЭ.</a:t>
            </a:r>
          </a:p>
          <a:p>
            <a:endParaRPr lang="ru-RU" dirty="0" smtClean="0"/>
          </a:p>
          <a:p>
            <a:r>
              <a:rPr lang="ru-RU" dirty="0" smtClean="0"/>
              <a:t>Константин Дмитриевич Ушинский писал:</a:t>
            </a:r>
          </a:p>
          <a:p>
            <a:r>
              <a:rPr lang="ru-RU" dirty="0" smtClean="0"/>
              <a:t>«Многое можем и должно занять в опыте иностранной педагогики, но не должны забывать, что для младенца только тогда не вредна чужая пища, когда он, вскормленный молоком матери, уже приобрел достаточно сил, чтобы переварить эту чуждую пищу».</a:t>
            </a:r>
          </a:p>
          <a:p>
            <a:r>
              <a:rPr lang="ru-RU" dirty="0" smtClean="0"/>
              <a:t> Великий русский педагог, авторитет которого непререкаем как в педагогических учреждениях  царской России, так и в советской и российской школе, используя образ </a:t>
            </a:r>
            <a:r>
              <a:rPr lang="ru-RU" i="0" dirty="0" smtClean="0"/>
              <a:t>«вскормленный молоком матери», </a:t>
            </a:r>
            <a:r>
              <a:rPr lang="ru-RU" dirty="0" smtClean="0"/>
              <a:t>призывает научить ребенка</a:t>
            </a:r>
            <a:r>
              <a:rPr lang="ru-RU" baseline="0" dirty="0" smtClean="0"/>
              <a:t> </a:t>
            </a:r>
            <a:r>
              <a:rPr lang="ru-RU" i="0" dirty="0" smtClean="0"/>
              <a:t>прежде </a:t>
            </a:r>
            <a:r>
              <a:rPr lang="ru-RU" dirty="0" smtClean="0"/>
              <a:t>родной культуре</a:t>
            </a:r>
            <a:r>
              <a:rPr lang="ru-RU" baseline="0" dirty="0" smtClean="0"/>
              <a:t> </a:t>
            </a:r>
            <a:r>
              <a:rPr lang="ru-RU" dirty="0" smtClean="0"/>
              <a:t>и только после этого говорить о традициях </a:t>
            </a:r>
            <a:r>
              <a:rPr lang="ru-RU" i="0" dirty="0" smtClean="0"/>
              <a:t>культуры других народов. </a:t>
            </a:r>
          </a:p>
          <a:p>
            <a:r>
              <a:rPr lang="ru-RU" i="0" dirty="0" smtClean="0"/>
              <a:t>Итак,</a:t>
            </a:r>
            <a:r>
              <a:rPr lang="ru-RU" i="0" baseline="0" dirty="0" smtClean="0"/>
              <a:t> </a:t>
            </a:r>
            <a:r>
              <a:rPr lang="ru-RU" i="0" dirty="0" smtClean="0"/>
              <a:t>при изучении окружающего мира в его многообразии курс</a:t>
            </a:r>
            <a:r>
              <a:rPr lang="ru-RU" i="1" baseline="0" dirty="0" smtClean="0"/>
              <a:t> </a:t>
            </a:r>
            <a:r>
              <a:rPr lang="ru-RU" dirty="0" smtClean="0"/>
              <a:t>ОРКСЭ поможет Вам </a:t>
            </a:r>
            <a:r>
              <a:rPr lang="ru-RU" i="0" dirty="0" smtClean="0"/>
              <a:t>воспитывать  ребенка на основе семейных </a:t>
            </a:r>
            <a:r>
              <a:rPr lang="ru-RU" dirty="0" smtClean="0"/>
              <a:t>традиций и ценностей. Ведь только тот может изучать и уважать чужие ценности и традиции, кто знает и хранит свои.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235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Преподавание курса ОРКСЭ </a:t>
            </a:r>
            <a:r>
              <a:rPr lang="ru-RU" baseline="0" dirty="0" smtClean="0"/>
              <a:t> обеспечено комплексом учебно-методических материалов. По каждому модулю </a:t>
            </a:r>
            <a:r>
              <a:rPr lang="ru-RU" i="0" baseline="0" dirty="0" smtClean="0"/>
              <a:t>разработаны</a:t>
            </a:r>
            <a:r>
              <a:rPr lang="ru-RU" i="1" baseline="0" dirty="0" smtClean="0"/>
              <a:t> </a:t>
            </a:r>
            <a:r>
              <a:rPr lang="ru-RU" baseline="0" dirty="0" smtClean="0"/>
              <a:t>учебные и </a:t>
            </a:r>
            <a:r>
              <a:rPr lang="ru-RU" i="0" baseline="0" smtClean="0"/>
              <a:t>учебно-методические </a:t>
            </a:r>
            <a:r>
              <a:rPr lang="ru-RU" baseline="0" smtClean="0"/>
              <a:t>пособия.</a:t>
            </a:r>
            <a:endParaRPr lang="ru-RU" baseline="0" dirty="0" smtClean="0"/>
          </a:p>
          <a:p>
            <a:r>
              <a:rPr lang="ru-RU" dirty="0" smtClean="0"/>
              <a:t>Уважаемые родители! Чтобы выбрать тот учебный модуль, который согласуется с вашими семейными традициями, мировоззрением, нравственными установками, согласно Регламенту, вам необходимо более подробно ознакомиться с содержанием модулей курса ОРКСЭ. </a:t>
            </a:r>
          </a:p>
          <a:p>
            <a:r>
              <a:rPr lang="ru-RU" i="0" baseline="0" dirty="0" smtClean="0"/>
              <a:t>Напоминаем</a:t>
            </a:r>
            <a:r>
              <a:rPr lang="ru-RU" baseline="0" dirty="0" smtClean="0"/>
              <a:t>, что </a:t>
            </a:r>
            <a:r>
              <a:rPr lang="ru-RU" dirty="0" smtClean="0"/>
              <a:t>вам предстоит сделать выбор одного из шести модулей курса ОРКСЭ, из которых четыре – конфессиональные. Это: «Основы православной культуры», «Основы исламской культуры», «Основы иудейской культуры», «Основы буддийской культуры». И два модуля – альтернативные: «Основы мировых религиозных культур и «Основы светской этики». </a:t>
            </a:r>
          </a:p>
          <a:p>
            <a:r>
              <a:rPr lang="ru-RU" dirty="0" smtClean="0"/>
              <a:t>Представляем</a:t>
            </a:r>
            <a:r>
              <a:rPr lang="ru-RU" baseline="0" dirty="0" smtClean="0"/>
              <a:t> Вашему вниманию блок альтернативных </a:t>
            </a:r>
            <a:r>
              <a:rPr lang="ru-RU" baseline="0" dirty="0" err="1" smtClean="0"/>
              <a:t>вне-теосных</a:t>
            </a:r>
            <a:r>
              <a:rPr lang="ru-RU" baseline="0" dirty="0" smtClean="0"/>
              <a:t> модулей.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638BF-F96C-4038-8CDE-5CE35F14861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065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9EA7-5BA9-417D-B089-66ADC0AA1DA5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835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9EA7-5BA9-417D-B089-66ADC0AA1DA5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79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9EA7-5BA9-417D-B089-66ADC0AA1DA5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337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9525" y="6053140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026" y="6043615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0F77D9B-74C2-48D6-BCA8-84171B24E120}" type="datetimeFigureOut">
              <a:rPr lang="ru-RU" smtClean="0"/>
              <a:pPr>
                <a:defRPr/>
              </a:pPr>
              <a:t>04.03.2021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40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DEF5FA"/>
              </a:solidFill>
            </a:endParaRPr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E2D1061-5933-44AC-8935-B3FBEEE6C7B5}" type="slidenum">
              <a:rPr lang="ru-RU" smtClean="0">
                <a:solidFill>
                  <a:srgbClr val="DEF5F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969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77D9B-74C2-48D6-BCA8-84171B24E120}" type="datetimeFigureOut">
              <a:rPr lang="ru-RU" smtClean="0">
                <a:solidFill>
                  <a:srgbClr val="D8D8D8"/>
                </a:solidFill>
              </a:rPr>
              <a:pPr>
                <a:defRPr/>
              </a:pPr>
              <a:t>04.03.2021</a:t>
            </a:fld>
            <a:endParaRPr lang="ru-RU">
              <a:solidFill>
                <a:srgbClr val="D8D8D8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8D8D8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D1061-5933-44AC-8935-B3FBEEE6C7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01694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77D9B-74C2-48D6-BCA8-84171B24E120}" type="datetimeFigureOut">
              <a:rPr lang="ru-RU" smtClean="0">
                <a:solidFill>
                  <a:srgbClr val="D8D8D8"/>
                </a:solidFill>
              </a:rPr>
              <a:pPr>
                <a:defRPr/>
              </a:pPr>
              <a:t>04.03.2021</a:t>
            </a:fld>
            <a:endParaRPr lang="ru-RU">
              <a:solidFill>
                <a:srgbClr val="D8D8D8"/>
              </a:solidFill>
            </a:endParaRPr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2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E2D1061-5933-44AC-8935-B3FBEEE6C7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8D8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36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0F77D9B-74C2-48D6-BCA8-84171B24E120}" type="datetimeFigureOut">
              <a:rPr lang="ru-RU" smtClean="0">
                <a:solidFill>
                  <a:srgbClr val="D8D8D8"/>
                </a:solidFill>
              </a:rPr>
              <a:pPr>
                <a:defRPr/>
              </a:pPr>
              <a:t>04.03.2021</a:t>
            </a:fld>
            <a:endParaRPr lang="ru-RU">
              <a:solidFill>
                <a:srgbClr val="D8D8D8"/>
              </a:solidFill>
            </a:endParaRPr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E2D1061-5933-44AC-8935-B3FBEEE6C7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8D8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3168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0F77D9B-74C2-48D6-BCA8-84171B24E120}" type="datetimeFigureOut">
              <a:rPr lang="ru-RU" smtClean="0">
                <a:solidFill>
                  <a:srgbClr val="D8D8D8"/>
                </a:solidFill>
              </a:rPr>
              <a:pPr>
                <a:defRPr/>
              </a:pPr>
              <a:t>04.03.2021</a:t>
            </a:fld>
            <a:endParaRPr lang="ru-RU">
              <a:solidFill>
                <a:srgbClr val="D8D8D8"/>
              </a:solidFill>
            </a:endParaRPr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E2D1061-5933-44AC-8935-B3FBEEE6C7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8D8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6637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77D9B-74C2-48D6-BCA8-84171B24E120}" type="datetimeFigureOut">
              <a:rPr lang="ru-RU" smtClean="0">
                <a:solidFill>
                  <a:srgbClr val="D8D8D8"/>
                </a:solidFill>
              </a:rPr>
              <a:pPr>
                <a:defRPr/>
              </a:pPr>
              <a:t>04.03.2021</a:t>
            </a:fld>
            <a:endParaRPr lang="ru-RU">
              <a:solidFill>
                <a:srgbClr val="D8D8D8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8D8D8"/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D1061-5933-44AC-8935-B3FBEEE6C7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73639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77D9B-74C2-48D6-BCA8-84171B24E120}" type="datetimeFigureOut">
              <a:rPr lang="ru-RU" smtClean="0">
                <a:solidFill>
                  <a:srgbClr val="D8D8D8"/>
                </a:solidFill>
              </a:rPr>
              <a:pPr>
                <a:defRPr/>
              </a:pPr>
              <a:t>04.03.2021</a:t>
            </a:fld>
            <a:endParaRPr lang="ru-RU">
              <a:solidFill>
                <a:srgbClr val="D8D8D8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8D8D8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E2D1061-5933-44AC-8935-B3FBEEE6C7B5}" type="slidenum">
              <a:rPr lang="ru-RU" smtClean="0">
                <a:solidFill>
                  <a:srgbClr val="D8D8D8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8D8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61625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77D9B-74C2-48D6-BCA8-84171B24E120}" type="datetimeFigureOut">
              <a:rPr lang="ru-RU" smtClean="0">
                <a:solidFill>
                  <a:srgbClr val="D8D8D8"/>
                </a:solidFill>
              </a:rPr>
              <a:pPr>
                <a:defRPr/>
              </a:pPr>
              <a:t>04.03.2021</a:t>
            </a:fld>
            <a:endParaRPr lang="ru-RU">
              <a:solidFill>
                <a:srgbClr val="D8D8D8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8D8D8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D1061-5933-44AC-8935-B3FBEEE6C7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74709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9EA7-5BA9-417D-B089-66ADC0AA1DA5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009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4572002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9524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1" y="2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0F77D9B-74C2-48D6-BCA8-84171B24E120}" type="datetimeFigureOut">
              <a:rPr lang="ru-RU" smtClean="0">
                <a:solidFill>
                  <a:srgbClr val="D8D8D8"/>
                </a:solidFill>
              </a:rPr>
              <a:pPr>
                <a:defRPr/>
              </a:pPr>
              <a:t>04.03.2021</a:t>
            </a:fld>
            <a:endParaRPr lang="ru-RU">
              <a:solidFill>
                <a:srgbClr val="D8D8D8"/>
              </a:solidFill>
            </a:endParaRPr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2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9E2D1061-5933-44AC-8935-B3FBEEE6C7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2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8D8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45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77D9B-74C2-48D6-BCA8-84171B24E120}" type="datetimeFigureOut">
              <a:rPr lang="ru-RU" smtClean="0">
                <a:solidFill>
                  <a:srgbClr val="D8D8D8"/>
                </a:solidFill>
              </a:rPr>
              <a:pPr>
                <a:defRPr/>
              </a:pPr>
              <a:t>04.03.2021</a:t>
            </a:fld>
            <a:endParaRPr lang="ru-RU">
              <a:solidFill>
                <a:srgbClr val="D8D8D8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8D8D8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D1061-5933-44AC-8935-B3FBEEE6C7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34476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1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77D9B-74C2-48D6-BCA8-84171B24E120}" type="datetimeFigureOut">
              <a:rPr lang="ru-RU" smtClean="0">
                <a:solidFill>
                  <a:srgbClr val="D8D8D8"/>
                </a:solidFill>
              </a:rPr>
              <a:pPr>
                <a:defRPr/>
              </a:pPr>
              <a:t>04.03.2021</a:t>
            </a:fld>
            <a:endParaRPr lang="ru-RU">
              <a:solidFill>
                <a:srgbClr val="D8D8D8"/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402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8D8D8"/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4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D1061-5933-44AC-8935-B3FBEEE6C7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22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04.03.2021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238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04.03.2021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42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04.03.2021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514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04.03.2021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4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04.03.2021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0135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04.03.2021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015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04.03.2021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4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9EA7-5BA9-417D-B089-66ADC0AA1DA5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1123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04.03.2021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509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04.03.2021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2175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04.03.2021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89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04.03.2021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94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9EA7-5BA9-417D-B089-66ADC0AA1DA5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78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9EA7-5BA9-417D-B089-66ADC0AA1DA5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58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9EA7-5BA9-417D-B089-66ADC0AA1DA5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374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9EA7-5BA9-417D-B089-66ADC0AA1DA5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23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9EA7-5BA9-417D-B089-66ADC0AA1DA5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819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9EA7-5BA9-417D-B089-66ADC0AA1DA5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14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/>
            </a:gs>
            <a:gs pos="77000">
              <a:schemeClr val="bg1">
                <a:lumMod val="95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D9EA7-5BA9-417D-B089-66ADC0AA1DA5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9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54000">
              <a:schemeClr val="bg1"/>
            </a:gs>
            <a:gs pos="77000">
              <a:schemeClr val="bg1">
                <a:lumMod val="95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1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2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20F77D9B-74C2-48D6-BCA8-84171B24E120}" type="datetimeFigureOut">
              <a:rPr lang="ru-RU" smtClean="0">
                <a:solidFill>
                  <a:srgbClr val="D8D8D8"/>
                </a:solidFill>
              </a:rPr>
              <a:pPr>
                <a:defRPr/>
              </a:pPr>
              <a:t>04.03.2021</a:t>
            </a:fld>
            <a:endParaRPr lang="ru-RU">
              <a:solidFill>
                <a:srgbClr val="D8D8D8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1" y="6248402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D8D8D8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90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9E2D1061-5933-44AC-8935-B3FBEEE6C7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92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1" fontAlgn="base" hangingPunct="1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fontAlgn="base" hangingPunct="1">
        <a:spcBef>
          <a:spcPts val="400"/>
        </a:spcBef>
        <a:spcAft>
          <a:spcPct val="0"/>
        </a:spcAft>
        <a:buClr>
          <a:srgbClr val="0BD0D9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fontAlgn="base" hangingPunct="1">
        <a:spcBef>
          <a:spcPts val="400"/>
        </a:spcBef>
        <a:spcAft>
          <a:spcPct val="0"/>
        </a:spcAft>
        <a:buClr>
          <a:srgbClr val="10CF9B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D9EA7-5BA9-417D-B089-66ADC0AA1DA5}" type="datetimeFigureOut">
              <a:rPr lang="ru-RU" smtClean="0"/>
              <a:pPr/>
              <a:t>04.03.2021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30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2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5.jpeg"/><Relationship Id="rId4" Type="http://schemas.microsoft.com/office/2007/relationships/hdphoto" Target="../media/hdphoto1.wdp"/><Relationship Id="rId9" Type="http://schemas.openxmlformats.org/officeDocument/2006/relationships/hyperlink" Target="http://www.consultant.ru/document/cons_doc_LAW_142304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rgbClr val="EAEAEA"/>
            </a:gs>
            <a:gs pos="53000">
              <a:srgbClr val="FFFFFF"/>
            </a:gs>
            <a:gs pos="100000">
              <a:schemeClr val="accent4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7" y="1714488"/>
            <a:ext cx="8143932" cy="3643338"/>
          </a:xfrm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Monotype Corsiva" panose="03010101010201010101" pitchFamily="66" charset="0"/>
              </a:rPr>
              <a:t>Родительское собрание </a:t>
            </a:r>
            <a:r>
              <a:rPr lang="ru-RU" sz="3600" b="1" dirty="0">
                <a:solidFill>
                  <a:schemeClr val="accent1"/>
                </a:solidFill>
              </a:rPr>
              <a:t/>
            </a:r>
            <a:br>
              <a:rPr lang="ru-RU" sz="3600" b="1" dirty="0">
                <a:solidFill>
                  <a:schemeClr val="accent1"/>
                </a:solidFill>
              </a:rPr>
            </a:b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000" b="1"/>
              <a:t>2020/2021 учебный </a:t>
            </a:r>
            <a:r>
              <a:rPr lang="ru-RU" sz="2000" b="1" dirty="0"/>
              <a:t>год</a:t>
            </a:r>
          </a:p>
        </p:txBody>
      </p:sp>
      <p:pic>
        <p:nvPicPr>
          <p:cNvPr id="4" name="Picture 2" descr="C:\Users\Dolzhenkova-NI\Desktop\Логотип\ЛОГО_КИРО_уточн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4564"/>
            <a:ext cx="2052607" cy="149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7158" y="3643314"/>
            <a:ext cx="83643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</a:rPr>
              <a:t>«Выбор родителями учащихся 3-х классов общеобразовательной организации  учебного модуля курса  «Основы религиозных культур и светской этики»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1139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:\1 Епархиальное Управление\10. Отделы епархии\1.ОРОиК\ОРКСЭ 2021\Инфографика\Fin\5   11.02.21 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2971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2" y="116632"/>
            <a:ext cx="7886700" cy="1325563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ru-RU" sz="2400" b="1" dirty="0">
                <a:latin typeface="Calibri" panose="020F0502020204030204" pitchFamily="34" charset="0"/>
              </a:rPr>
              <a:t>Учебный модуль </a:t>
            </a:r>
            <a:br>
              <a:rPr lang="ru-RU" sz="2400" b="1" dirty="0">
                <a:latin typeface="Calibri" panose="020F0502020204030204" pitchFamily="34" charset="0"/>
              </a:rPr>
            </a:br>
            <a:r>
              <a:rPr lang="ru-RU" sz="2400" b="1" dirty="0">
                <a:latin typeface="Calibri" panose="020F0502020204030204" pitchFamily="34" charset="0"/>
              </a:rPr>
              <a:t>«Основы светской этики»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5720" y="1643051"/>
            <a:ext cx="5510416" cy="428628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400" i="1" dirty="0">
                <a:latin typeface="+mj-lt"/>
              </a:rPr>
              <a:t> </a:t>
            </a:r>
          </a:p>
          <a:p>
            <a:pPr algn="ctr">
              <a:buNone/>
            </a:pPr>
            <a:endParaRPr lang="ru-RU" sz="2000" i="1" dirty="0">
              <a:latin typeface="+mj-lt"/>
            </a:endParaRPr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035" y="1723011"/>
            <a:ext cx="3160317" cy="4216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528622" y="1569303"/>
            <a:ext cx="45401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Преподавание модуля «Основы светской этики</a:t>
            </a:r>
            <a:r>
              <a:rPr lang="ru-RU" sz="2400" dirty="0" smtClean="0"/>
              <a:t>» </a:t>
            </a:r>
          </a:p>
          <a:p>
            <a:pPr algn="just"/>
            <a:r>
              <a:rPr lang="ru-RU" sz="2400" dirty="0" smtClean="0"/>
              <a:t>предусматривает изучение следующих тем:</a:t>
            </a:r>
          </a:p>
          <a:p>
            <a:pPr algn="just"/>
            <a:endParaRPr lang="ru-RU" sz="2400" dirty="0" smtClean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400" dirty="0" smtClean="0"/>
              <a:t>Культура </a:t>
            </a:r>
            <a:r>
              <a:rPr lang="ru-RU" sz="2400" dirty="0"/>
              <a:t>и мораль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400" dirty="0"/>
              <a:t>Этика и её значение в жизни человека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400" dirty="0"/>
              <a:t>Праздники как одна из форм </a:t>
            </a:r>
            <a:r>
              <a:rPr lang="ru-RU" sz="2400" dirty="0" smtClean="0"/>
              <a:t>исторической памяти</a:t>
            </a:r>
            <a:endParaRPr lang="ru-RU" sz="24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400" dirty="0"/>
              <a:t>Государство и мораль гражданина</a:t>
            </a:r>
          </a:p>
        </p:txBody>
      </p:sp>
    </p:spTree>
    <p:extLst>
      <p:ext uri="{BB962C8B-B14F-4D97-AF65-F5344CB8AC3E}">
        <p14:creationId xmlns:p14="http://schemas.microsoft.com/office/powerpoint/2010/main" val="406567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552728" cy="1296144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  <a:t/>
            </a:r>
            <a:b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</a:br>
            <a: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  <a:t>Учебный модуль</a:t>
            </a:r>
            <a:b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</a:br>
            <a: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  <a:t> «Основы мировых религиозных культур»</a:t>
            </a:r>
            <a:b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</a:br>
            <a:endParaRPr lang="ru-RU" sz="2800" b="1" dirty="0">
              <a:solidFill>
                <a:srgbClr val="262014"/>
              </a:solidFill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6352"/>
            <a:ext cx="5184576" cy="5040560"/>
          </a:xfrm>
        </p:spPr>
        <p:txBody>
          <a:bodyPr>
            <a:noAutofit/>
          </a:bodyPr>
          <a:lstStyle/>
          <a:p>
            <a:pPr marL="0" indent="0" algn="just">
              <a:buSzPct val="110000"/>
              <a:buNone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Общие  </a:t>
            </a:r>
            <a:r>
              <a:rPr lang="ru-RU" sz="2200" dirty="0">
                <a:latin typeface="Calibri" pitchFamily="34" charset="0"/>
                <a:cs typeface="Calibri" pitchFamily="34" charset="0"/>
              </a:rPr>
              <a:t>представления  о возникновении и развитии мировых религий России (православие, ислам, буддизм, иудаизм)</a:t>
            </a:r>
          </a:p>
          <a:p>
            <a:pPr algn="just">
              <a:buSzPct val="110000"/>
              <a:buFontTx/>
              <a:buChar char="-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Древнейшие верования</a:t>
            </a:r>
          </a:p>
          <a:p>
            <a:pPr algn="just">
              <a:buSzPct val="110000"/>
              <a:buFontTx/>
              <a:buChar char="-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Религии мира и их основатели</a:t>
            </a:r>
          </a:p>
          <a:p>
            <a:pPr algn="just">
              <a:buSzPct val="110000"/>
              <a:buFontTx/>
              <a:buChar char="-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 Религиозные ритуалы</a:t>
            </a:r>
          </a:p>
          <a:p>
            <a:pPr algn="just">
              <a:buSzPct val="110000"/>
              <a:buFontTx/>
              <a:buChar char="-"/>
            </a:pPr>
            <a:r>
              <a:rPr lang="ru-RU" sz="2200" dirty="0"/>
              <a:t>Священные книги религий мира</a:t>
            </a:r>
            <a:endParaRPr lang="ru-RU" sz="2200" dirty="0">
              <a:latin typeface="Calibri" pitchFamily="34" charset="0"/>
              <a:cs typeface="Calibri" pitchFamily="34" charset="0"/>
            </a:endParaRPr>
          </a:p>
          <a:p>
            <a:pPr algn="just">
              <a:buSzPct val="110000"/>
              <a:buFontTx/>
              <a:buChar char="-"/>
            </a:pPr>
            <a:r>
              <a:rPr lang="ru-RU" sz="2200" dirty="0"/>
              <a:t>Человек в религиозных традициях мира</a:t>
            </a:r>
          </a:p>
          <a:p>
            <a:pPr algn="just">
              <a:buSzPct val="110000"/>
              <a:buFontTx/>
              <a:buChar char="-"/>
            </a:pPr>
            <a:r>
              <a:rPr lang="ru-RU" sz="2200" dirty="0"/>
              <a:t>Священные сооружения </a:t>
            </a:r>
          </a:p>
          <a:p>
            <a:pPr algn="just">
              <a:buSzPct val="110000"/>
              <a:buFontTx/>
              <a:buChar char="-"/>
            </a:pPr>
            <a:r>
              <a:rPr lang="ru-RU" sz="2200" dirty="0"/>
              <a:t>Искусство в религиозной культуре</a:t>
            </a:r>
          </a:p>
          <a:p>
            <a:pPr algn="just">
              <a:buSzPct val="110000"/>
              <a:buFontTx/>
              <a:buChar char="-"/>
            </a:pPr>
            <a:r>
              <a:rPr lang="ru-RU" sz="2200" dirty="0"/>
              <a:t>Семья, семейные ценности</a:t>
            </a:r>
          </a:p>
          <a:p>
            <a:pPr algn="just">
              <a:buSzPct val="110000"/>
              <a:buFontTx/>
              <a:buChar char="-"/>
            </a:pPr>
            <a:r>
              <a:rPr lang="ru-RU" sz="2200" dirty="0"/>
              <a:t>Роль религий в становлении России</a:t>
            </a:r>
            <a:endParaRPr lang="ru-RU" sz="2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8800"/>
            <a:ext cx="3096344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5185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:\1 Епархиальное Управление\10. Отделы епархии\1.ОРОиК\ОРКСЭ 2021\Инфографика\Fin\4   11.02.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2633" y="0"/>
            <a:ext cx="4857784" cy="1312666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  <a:t/>
            </a:r>
            <a:b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</a:br>
            <a:r>
              <a:rPr lang="ru-RU" sz="2700" b="1" dirty="0">
                <a:solidFill>
                  <a:srgbClr val="262014"/>
                </a:solidFill>
                <a:latin typeface="Calibri" panose="020F0502020204030204" pitchFamily="34" charset="0"/>
              </a:rPr>
              <a:t>Учебный модуль </a:t>
            </a:r>
            <a:br>
              <a:rPr lang="ru-RU" sz="2700" b="1" dirty="0">
                <a:solidFill>
                  <a:srgbClr val="262014"/>
                </a:solidFill>
                <a:latin typeface="Calibri" panose="020F0502020204030204" pitchFamily="34" charset="0"/>
              </a:rPr>
            </a:br>
            <a:r>
              <a:rPr lang="ru-RU" sz="2700" b="1" dirty="0">
                <a:solidFill>
                  <a:srgbClr val="262014"/>
                </a:solidFill>
                <a:latin typeface="Calibri" panose="020F0502020204030204" pitchFamily="34" charset="0"/>
              </a:rPr>
              <a:t>«Основы исламской культуры»</a:t>
            </a:r>
            <a:br>
              <a:rPr lang="ru-RU" sz="2700" b="1" dirty="0">
                <a:solidFill>
                  <a:srgbClr val="262014"/>
                </a:solidFill>
                <a:latin typeface="Calibri" panose="020F0502020204030204" pitchFamily="34" charset="0"/>
              </a:rPr>
            </a:br>
            <a:endParaRPr lang="ru-RU" sz="2700" b="1" dirty="0">
              <a:solidFill>
                <a:srgbClr val="262014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5282" y="1158920"/>
            <a:ext cx="439248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latin typeface="Calibri" pitchFamily="34" charset="0"/>
                <a:cs typeface="Calibri" pitchFamily="34" charset="0"/>
              </a:rPr>
              <a:t>Знакомит школьников  с основам духовно-нравственной культуры ислама.</a:t>
            </a:r>
          </a:p>
          <a:p>
            <a:pPr algn="just"/>
            <a:r>
              <a:rPr lang="ru-RU" sz="2200" dirty="0">
                <a:latin typeface="Calibri" pitchFamily="34" charset="0"/>
                <a:cs typeface="Calibri" pitchFamily="34" charset="0"/>
              </a:rPr>
              <a:t>Учащиеся узнают: </a:t>
            </a:r>
          </a:p>
          <a:p>
            <a:pPr marL="342900" indent="-342900"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о жизни пророка Мухаммада; </a:t>
            </a:r>
          </a:p>
          <a:p>
            <a:pPr marL="342900" indent="-342900"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об истории появления, </a:t>
            </a:r>
          </a:p>
          <a:p>
            <a:pPr marL="342900" indent="-342900"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основах ислама и исламской этики, </a:t>
            </a:r>
          </a:p>
          <a:p>
            <a:pPr marL="342900" indent="-342900"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об обязанностях мусульман</a:t>
            </a:r>
            <a:r>
              <a:rPr lang="ru-RU" sz="22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/>
            <a:r>
              <a:rPr lang="ru-RU" sz="2200" dirty="0" smtClean="0">
                <a:latin typeface="Calibri" pitchFamily="34" charset="0"/>
                <a:cs typeface="Calibri" pitchFamily="34" charset="0"/>
              </a:rPr>
              <a:t>Обращаясь </a:t>
            </a:r>
            <a:r>
              <a:rPr lang="ru-RU" sz="2200" dirty="0">
                <a:latin typeface="Calibri" pitchFamily="34" charset="0"/>
                <a:cs typeface="Calibri" pitchFamily="34" charset="0"/>
              </a:rPr>
              <a:t>к Корану и Сунне, учащиеся узнают о значении этих книг как источника нравственности. </a:t>
            </a:r>
          </a:p>
          <a:p>
            <a:pPr algn="just"/>
            <a:r>
              <a:rPr lang="ru-RU" sz="2200" dirty="0">
                <a:latin typeface="Calibri" pitchFamily="34" charset="0"/>
                <a:cs typeface="Calibri" pitchFamily="34" charset="0"/>
              </a:rPr>
              <a:t>Особое место в содержании модуля уделяется </a:t>
            </a:r>
            <a:r>
              <a:rPr lang="ru-RU" sz="2200" b="1" dirty="0">
                <a:latin typeface="Calibri" pitchFamily="34" charset="0"/>
                <a:cs typeface="Calibri" pitchFamily="34" charset="0"/>
              </a:rPr>
              <a:t>жизни мусульман в современной России</a:t>
            </a:r>
            <a:endParaRPr lang="ru-RU" sz="2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56" y="836712"/>
            <a:ext cx="3894326" cy="520170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</p:spTree>
    <p:extLst>
      <p:ext uri="{BB962C8B-B14F-4D97-AF65-F5344CB8AC3E}">
        <p14:creationId xmlns:p14="http://schemas.microsoft.com/office/powerpoint/2010/main" val="121545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51" y="116632"/>
            <a:ext cx="5097760" cy="11430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  <a:t/>
            </a:r>
            <a:b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Учебный модуль</a:t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«Основы иудейской культуры»</a:t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</a:br>
            <a:endParaRPr lang="ru-RU" sz="28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4536504" cy="46085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Знакомит школьников  с</a:t>
            </a:r>
          </a:p>
          <a:p>
            <a:pPr algn="just">
              <a:buSzPct val="135000"/>
              <a:buBlip>
                <a:blip r:embed="rId3"/>
              </a:buBlip>
            </a:pPr>
            <a:r>
              <a:rPr lang="ru-RU" sz="2200" b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ru-RU" sz="2200" b="1" dirty="0">
                <a:latin typeface="Calibri" pitchFamily="34" charset="0"/>
                <a:cs typeface="Calibri" pitchFamily="34" charset="0"/>
              </a:rPr>
              <a:t>иудейскими духовно-нравственными традициями культуры и религии,</a:t>
            </a:r>
          </a:p>
          <a:p>
            <a:pPr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  становлением личности иудея и его поведения в повседневной жизни</a:t>
            </a:r>
            <a:r>
              <a:rPr lang="ru-RU" sz="2200" dirty="0">
                <a:latin typeface="Calibri" pitchFamily="34" charset="0"/>
                <a:cs typeface="Calibri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Школьники </a:t>
            </a:r>
            <a:r>
              <a:rPr lang="ru-RU" sz="2200" dirty="0">
                <a:latin typeface="Calibri" pitchFamily="34" charset="0"/>
                <a:cs typeface="Calibri" pitchFamily="34" charset="0"/>
              </a:rPr>
              <a:t>узнают  о влиянии иудейской культуры на историю еврейского народа и мировые религии – христианство и ислам.</a:t>
            </a:r>
          </a:p>
          <a:p>
            <a:pPr marL="0" indent="0" algn="just">
              <a:buNone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На занятиях учащиеся знакомятся с особенностями иудаизма в России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58" y="1052736"/>
            <a:ext cx="4260102" cy="4371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Contrasting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4137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420" y="188640"/>
            <a:ext cx="4896544" cy="11430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  <a:t/>
            </a:r>
            <a:b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Учебный модуль </a:t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«Основы буддийской культуры»</a:t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</a:br>
            <a:endParaRPr lang="ru-RU" sz="28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3078" y="1627066"/>
            <a:ext cx="5063017" cy="52309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Знакомит учащихся с великим духовным наследием буддийской культуры.</a:t>
            </a:r>
          </a:p>
          <a:p>
            <a:pPr marL="0" indent="0" algn="just">
              <a:buNone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 Школьники узнают об: </a:t>
            </a:r>
          </a:p>
          <a:p>
            <a:pPr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  основах буддийской культуры</a:t>
            </a:r>
          </a:p>
          <a:p>
            <a:pPr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  основателях </a:t>
            </a:r>
          </a:p>
          <a:p>
            <a:pPr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  ритуалах</a:t>
            </a:r>
          </a:p>
          <a:p>
            <a:pPr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  святынях</a:t>
            </a:r>
          </a:p>
          <a:p>
            <a:pPr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  праздниках</a:t>
            </a:r>
          </a:p>
          <a:p>
            <a:pPr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  искусстве</a:t>
            </a:r>
          </a:p>
          <a:p>
            <a:pPr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  </a:t>
            </a:r>
            <a:r>
              <a:rPr lang="ru-RU" sz="2200" b="1" dirty="0" smtClean="0">
                <a:latin typeface="Calibri" pitchFamily="34" charset="0"/>
                <a:cs typeface="Calibri" pitchFamily="34" charset="0"/>
              </a:rPr>
              <a:t>буддийских духовных  </a:t>
            </a:r>
            <a:r>
              <a:rPr lang="ru-RU" sz="2200" b="1" dirty="0">
                <a:latin typeface="Calibri" pitchFamily="34" charset="0"/>
                <a:cs typeface="Calibri" pitchFamily="34" charset="0"/>
              </a:rPr>
              <a:t>традициях</a:t>
            </a:r>
            <a:endParaRPr lang="ru-RU" sz="2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67770"/>
            <a:ext cx="3624405" cy="407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HeroicExtreme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6150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ihteeva-tn\Desktop\Слайды ОРКСЭ\WhatsApp Image 2021-03-02 at 19.44.13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868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186"/>
            <a:ext cx="5976664" cy="1258446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  <a:t>Учебный модуль </a:t>
            </a:r>
            <a:b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</a:br>
            <a: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  <a:t>«Основы православной культуры»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1"/>
            <a:ext cx="4752530" cy="55446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200" dirty="0">
                <a:latin typeface="Calibri" pitchFamily="34" charset="0"/>
                <a:cs typeface="Calibri" pitchFamily="34" charset="0"/>
              </a:rPr>
              <a:t>Дает общие представления об </a:t>
            </a:r>
            <a:r>
              <a:rPr lang="ru-RU" sz="2200" b="1" dirty="0">
                <a:latin typeface="Calibri" pitchFamily="34" charset="0"/>
                <a:cs typeface="Calibri" pitchFamily="34" charset="0"/>
              </a:rPr>
              <a:t>исторических и культурных традициях Русской Православной Церкви</a:t>
            </a:r>
            <a:r>
              <a:rPr lang="ru-RU" sz="2200" dirty="0">
                <a:latin typeface="Calibri" pitchFamily="34" charset="0"/>
                <a:cs typeface="Calibri" pitchFamily="34" charset="0"/>
              </a:rPr>
              <a:t>: </a:t>
            </a:r>
          </a:p>
          <a:p>
            <a:pPr algn="just">
              <a:buSzPct val="150000"/>
              <a:buBlip>
                <a:blip r:embed="rId3"/>
              </a:buBlip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 основах православного, христианского вероисповедания,</a:t>
            </a:r>
          </a:p>
          <a:p>
            <a:pPr algn="just">
              <a:buSzPct val="150000"/>
              <a:buBlip>
                <a:blip r:embed="rId3"/>
              </a:buBlip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 нравственных ценностях, святынях, обрядах, </a:t>
            </a:r>
          </a:p>
          <a:p>
            <a:pPr algn="just">
              <a:buSzPct val="150000"/>
              <a:buBlip>
                <a:blip r:embed="rId3"/>
              </a:buBlip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 православной художественной культуре.</a:t>
            </a:r>
          </a:p>
          <a:p>
            <a:pPr marL="0" indent="0" algn="just">
              <a:buNone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Раскрывает </a:t>
            </a:r>
            <a:r>
              <a:rPr lang="ru-RU" sz="2200" b="1" dirty="0">
                <a:latin typeface="Calibri" pitchFamily="34" charset="0"/>
                <a:cs typeface="Calibri" pitchFamily="34" charset="0"/>
              </a:rPr>
              <a:t>значение</a:t>
            </a:r>
            <a:r>
              <a:rPr lang="ru-RU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200" b="1" dirty="0">
                <a:latin typeface="Calibri" pitchFamily="34" charset="0"/>
                <a:cs typeface="Calibri" pitchFamily="34" charset="0"/>
              </a:rPr>
              <a:t>православной культуры и ее роли в жизни людей</a:t>
            </a:r>
            <a:r>
              <a:rPr lang="ru-RU" sz="2200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just">
              <a:buSzPct val="150000"/>
              <a:buBlip>
                <a:blip r:embed="rId3"/>
              </a:buBlip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 формировании личности человека, </a:t>
            </a:r>
          </a:p>
          <a:p>
            <a:pPr algn="just">
              <a:buSzPct val="150000"/>
              <a:buBlip>
                <a:blip r:embed="rId3"/>
              </a:buBlip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 его отношения к миру и людям, поведения в повседневной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жизни.</a:t>
            </a:r>
            <a:endParaRPr lang="ru-RU" sz="2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84784"/>
            <a:ext cx="3589423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9590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ihteeva-tn\Desktop\Слайды ОРКСЭ\WhatsApp Image 2021-03-02 at 19.44.13 (2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369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32318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Нормативно-правовая основа  реализации курса ОРКСЭ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980728"/>
            <a:ext cx="8501122" cy="6072230"/>
          </a:xfrm>
          <a:noFill/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Федеральный закон «Об образовании в РФ» от 29 декабря 2012 г. № 273-ФЗ. Статья 87. Особенности изучения основ духовно-нравственной культуры народов РФ. Особенности получения теологического и религиозного образования</a:t>
            </a:r>
          </a:p>
          <a:p>
            <a:pPr algn="just">
              <a:spcAft>
                <a:spcPts val="600"/>
              </a:spcAft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Письмо Министерства образования и науки РФ от 22.08.2012 № 08-250 «О введении учебного курса ОРКСЭ»</a:t>
            </a:r>
          </a:p>
          <a:p>
            <a:pPr algn="just">
              <a:spcAft>
                <a:spcPts val="600"/>
              </a:spcAft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Приказ Министерства образования и науки от 18.12.2012 г. № 1060 «О внесении изменений в федеральный государственный стандарт начального общего образования, утвержденный приказом Министерства образования и науки РФ от 6 октября 2009 г. № 373</a:t>
            </a:r>
          </a:p>
          <a:p>
            <a:pPr algn="just">
              <a:spcAft>
                <a:spcPts val="600"/>
              </a:spcAft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Письмо Министерства образования и науки РФ  от 21 апреля 2014 года № 08-516 «О реализации курса ОРКСЭ»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Приказ Министерства образования и науки Камчатского края от 06.12.2011 №1525 «О введении комплексного учебного курса "Основы религиозных культур и светской этики" в общеобразовательных  учреждениях в Камчатском крае с 2012 года» </a:t>
            </a:r>
          </a:p>
          <a:p>
            <a:pPr algn="just">
              <a:spcAft>
                <a:spcPts val="600"/>
              </a:spcAft>
            </a:pPr>
            <a:r>
              <a:rPr lang="ru-RU" sz="2000" dirty="0"/>
              <a:t>Приказ Министерства просвещения РФ от 20 мая 2020 года </a:t>
            </a:r>
            <a:r>
              <a:rPr lang="ru-RU" sz="2000" b="1" dirty="0"/>
              <a:t>№ 254</a:t>
            </a:r>
            <a:r>
              <a:rPr lang="ru-RU" sz="2000" dirty="0"/>
              <a:t> «Об утверждении федерального перечня учебников,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 организациями, осуществляющими образовательную деятельность»</a:t>
            </a:r>
          </a:p>
          <a:p>
            <a:pPr algn="just">
              <a:spcAft>
                <a:spcPts val="600"/>
              </a:spcAft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600"/>
              </a:spcAft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9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116634"/>
            <a:ext cx="7886700" cy="50405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+mn-lt"/>
                <a:cs typeface="Times New Roman" pitchFamily="18" charset="0"/>
              </a:rPr>
              <a:t>Заявление родителей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H="1">
            <a:off x="-2484784" y="1681163"/>
            <a:ext cx="1512168" cy="823912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2505076"/>
            <a:ext cx="4318670" cy="452432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Уважаемые родители!</a:t>
            </a:r>
          </a:p>
          <a:p>
            <a:pPr marL="0" indent="0" algn="just">
              <a:buNone/>
            </a:pPr>
            <a:r>
              <a:rPr lang="ru-RU" dirty="0"/>
              <a:t>«…В своём выборе ориентируйтесь исключительно на интересы Вашего ребёнка, Вашей семьи. Не передоверяйте выбор администрации школы и даже Вашим любимым педагогам. В системе образования Камчатского края принимаются необходимые меры, чтобы обеспечить любой Ваш выбор подготовленными кадрами учителей и всеми необходимыми учебными пособиями</a:t>
            </a:r>
            <a:r>
              <a:rPr lang="ru-RU" dirty="0" smtClean="0"/>
              <a:t>...»</a:t>
            </a:r>
          </a:p>
          <a:p>
            <a:pPr marL="0" indent="0" algn="r">
              <a:buNone/>
            </a:pPr>
            <a:r>
              <a:rPr lang="ru-RU" sz="1700" i="1" dirty="0"/>
              <a:t>Из «Обращения к родителям»</a:t>
            </a:r>
          </a:p>
          <a:p>
            <a:pPr marL="0" indent="0" algn="r">
              <a:buNone/>
            </a:pPr>
            <a:r>
              <a:rPr lang="ru-RU" i="1" dirty="0" smtClean="0"/>
              <a:t>Короткова </a:t>
            </a:r>
            <a:r>
              <a:rPr lang="ru-RU" i="1" dirty="0"/>
              <a:t>Александра </a:t>
            </a:r>
            <a:r>
              <a:rPr lang="ru-RU" i="1" dirty="0" smtClean="0"/>
              <a:t>Юрьевна,</a:t>
            </a:r>
            <a:endParaRPr lang="ru-RU" i="1" dirty="0"/>
          </a:p>
          <a:p>
            <a:pPr marL="0" indent="0" algn="r">
              <a:buNone/>
            </a:pPr>
            <a:r>
              <a:rPr lang="ru-RU" sz="1900" i="1" dirty="0"/>
              <a:t>министр образования Камчатского края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04048" y="620688"/>
            <a:ext cx="4032448" cy="6120680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Директору образовательной организации</a:t>
            </a:r>
          </a:p>
          <a:p>
            <a:r>
              <a:rPr lang="ru-RU" dirty="0"/>
              <a:t>______________________________________</a:t>
            </a:r>
          </a:p>
          <a:p>
            <a:r>
              <a:rPr lang="ru-RU" dirty="0"/>
              <a:t>                                              (наименование, местонахождения образовательной организации)</a:t>
            </a:r>
          </a:p>
          <a:p>
            <a:r>
              <a:rPr lang="ru-RU" dirty="0"/>
              <a:t>ФИО________________________________</a:t>
            </a:r>
          </a:p>
          <a:p>
            <a:r>
              <a:rPr lang="ru-RU" dirty="0"/>
              <a:t>заявление</a:t>
            </a:r>
          </a:p>
          <a:p>
            <a:r>
              <a:rPr lang="ru-RU" dirty="0"/>
              <a:t>Мы, родители (законные представители) учащегося ______ «____» класса образовательной организации _________________________________ (наименование, место нахождения образовательной организации) _____________________________________________________ (Ф.И. ребёнка), из предлагаемых на выбор модулей комплексного учебного курса</a:t>
            </a:r>
          </a:p>
          <a:p>
            <a:r>
              <a:rPr lang="ru-RU" dirty="0"/>
              <a:t> «Основы религиозных культур и светской этики»:</a:t>
            </a:r>
          </a:p>
          <a:p>
            <a:r>
              <a:rPr lang="ru-RU" dirty="0"/>
              <a:t>«Основы православной культуры»,</a:t>
            </a:r>
          </a:p>
          <a:p>
            <a:r>
              <a:rPr lang="ru-RU" dirty="0"/>
              <a:t>«Основы исламской культуры»,</a:t>
            </a:r>
          </a:p>
          <a:p>
            <a:r>
              <a:rPr lang="ru-RU" dirty="0"/>
              <a:t>«Основы буддийской культуры»,</a:t>
            </a:r>
          </a:p>
          <a:p>
            <a:r>
              <a:rPr lang="ru-RU" dirty="0"/>
              <a:t>«Основы иудейской культуры»,</a:t>
            </a:r>
          </a:p>
          <a:p>
            <a:r>
              <a:rPr lang="ru-RU" dirty="0"/>
              <a:t>«Основы мировых религиозных культур»,</a:t>
            </a:r>
          </a:p>
          <a:p>
            <a:r>
              <a:rPr lang="ru-RU" dirty="0"/>
              <a:t>«Основы светской этики»</a:t>
            </a:r>
          </a:p>
          <a:p>
            <a:r>
              <a:rPr lang="ru-RU" dirty="0"/>
              <a:t>выбираем для своего ребёнка изучение модуля (написать от руки): ___________________________________________________________________</a:t>
            </a:r>
          </a:p>
          <a:p>
            <a:r>
              <a:rPr lang="ru-RU" dirty="0"/>
              <a:t>Дата «___» _________________ 20___ г.             </a:t>
            </a:r>
            <a:r>
              <a:rPr lang="ru-RU" dirty="0" err="1"/>
              <a:t>ФИО__________________________Подпись</a:t>
            </a:r>
            <a:r>
              <a:rPr lang="ru-RU" dirty="0"/>
              <a:t> </a:t>
            </a:r>
            <a:r>
              <a:rPr lang="ru-RU" dirty="0" err="1"/>
              <a:t>ФИО__________________________Подпись</a:t>
            </a:r>
            <a:endParaRPr lang="ru-RU" dirty="0"/>
          </a:p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1807"/>
            <a:ext cx="1656184" cy="16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14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rgbClr val="EAEAEA"/>
            </a:gs>
            <a:gs pos="77000">
              <a:srgbClr val="FFFFFF"/>
            </a:gs>
            <a:gs pos="100000">
              <a:schemeClr val="accent4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4691" y="2104256"/>
            <a:ext cx="7776864" cy="1828800"/>
          </a:xfrm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Monotype Corsiva" panose="03010101010201010101" pitchFamily="66" charset="0"/>
              </a:rPr>
              <a:t>Родительское собрание </a:t>
            </a:r>
            <a:r>
              <a:rPr lang="ru-RU" sz="3600" b="1" dirty="0">
                <a:solidFill>
                  <a:schemeClr val="accent1"/>
                </a:solidFill>
              </a:rPr>
              <a:t/>
            </a:r>
            <a:br>
              <a:rPr lang="ru-RU" sz="3600" b="1" dirty="0">
                <a:solidFill>
                  <a:schemeClr val="accent1"/>
                </a:solidFill>
              </a:rPr>
            </a:b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000" b="1" dirty="0"/>
              <a:t>2020/2021 учебный год</a:t>
            </a:r>
          </a:p>
        </p:txBody>
      </p:sp>
      <p:pic>
        <p:nvPicPr>
          <p:cNvPr id="4" name="Picture 2" descr="C:\Users\Dolzhenkova-NI\Desktop\Логотип\ЛОГО_КИРО_уточн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4564"/>
            <a:ext cx="2052607" cy="149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7" y="3316108"/>
            <a:ext cx="83260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</a:rPr>
              <a:t>«Выбор родителями учащихся 3-х классов общеобразовательной организации  учебного модуля курса  «Основы религиозных культур и светской этики»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9937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1645"/>
            <a:ext cx="8607330" cy="867026"/>
          </a:xfrm>
          <a:noFill/>
          <a:ln>
            <a:solidFill>
              <a:schemeClr val="accent3">
                <a:alpha val="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Цель </a:t>
            </a:r>
            <a:r>
              <a:rPr lang="ru-RU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ведения в школьную программу курса ОРКСЭ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4208" y="4941168"/>
            <a:ext cx="2397678" cy="1733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10" y="1023439"/>
            <a:ext cx="2372871" cy="1778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43822"/>
            <a:ext cx="2372872" cy="1684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335454" y="1124744"/>
            <a:ext cx="610875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dirty="0"/>
              <a:t>«В целях формирования и развития личности в соответствии с семейными и общественными духовно-нравственными и социокультурными ценностями в основные образовательные программы могут быть включены, в том числе на основании требований соответствующих </a:t>
            </a:r>
            <a:r>
              <a:rPr lang="ru-RU" sz="2000" dirty="0" smtClean="0"/>
              <a:t>федеральных государственных образовательных</a:t>
            </a:r>
            <a:r>
              <a:rPr lang="ru-RU" sz="2000" dirty="0"/>
              <a:t> </a:t>
            </a:r>
            <a:r>
              <a:rPr lang="ru-RU" sz="2000" dirty="0" smtClean="0">
                <a:solidFill>
                  <a:srgbClr val="C00000"/>
                </a:solidFill>
                <a:hlinkClick r:id="rId9"/>
              </a:rPr>
              <a:t>стандартов</a:t>
            </a:r>
            <a:r>
              <a:rPr lang="ru-RU" sz="2000" dirty="0" smtClean="0"/>
              <a:t>,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smtClean="0"/>
              <a:t>учебные </a:t>
            </a:r>
            <a:r>
              <a:rPr lang="ru-RU" sz="2000" dirty="0"/>
              <a:t>предметы, курсы, дисциплины (модули), направленные на получение обучающимися знаний об основах духовно-нравственной культуры народов Российской Федерации, о нравственных принципах, об исторических и культурных традициях мировой религии (мировых религий), или альтернативные им учебные предметы, курсы, дисциплины (модули)».</a:t>
            </a:r>
          </a:p>
          <a:p>
            <a:pPr algn="just">
              <a:spcAft>
                <a:spcPts val="600"/>
              </a:spcAft>
            </a:pPr>
            <a:r>
              <a:rPr lang="ru-RU" sz="2000" i="1" dirty="0"/>
              <a:t>п.1 ст. 87 Закона «Об образовании в РФ» от 29.12.2012г. № 273-ФЗ</a:t>
            </a:r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2384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bg1"/>
            </a:gs>
            <a:gs pos="64000">
              <a:schemeClr val="bg1">
                <a:lumMod val="95000"/>
              </a:schemeClr>
            </a:gs>
            <a:gs pos="86000">
              <a:schemeClr val="accent4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>
          <a:xfrm>
            <a:off x="685800" y="144016"/>
            <a:ext cx="7772400" cy="1196752"/>
          </a:xfrm>
        </p:spPr>
        <p:txBody>
          <a:bodyPr/>
          <a:lstStyle/>
          <a:p>
            <a:pPr algn="ctr">
              <a:defRPr/>
            </a:pPr>
            <a:r>
              <a:rPr lang="ru-RU" altLang="ru-RU" sz="3200" b="1" dirty="0">
                <a:latin typeface="+mn-lt"/>
              </a:rPr>
              <a:t>РОДИТЕЛИ выбирают модули:</a:t>
            </a:r>
            <a:r>
              <a:rPr lang="ru-RU" altLang="ru-RU" sz="1800" b="1" dirty="0">
                <a:latin typeface="+mn-lt"/>
              </a:rPr>
              <a:t/>
            </a:r>
            <a:br>
              <a:rPr lang="ru-RU" altLang="ru-RU" sz="1800" b="1" dirty="0">
                <a:latin typeface="+mn-lt"/>
              </a:rPr>
            </a:br>
            <a:r>
              <a:rPr lang="ru-RU" altLang="ru-RU" sz="1800" b="1" dirty="0">
                <a:latin typeface="+mn-lt"/>
              </a:rPr>
              <a:t/>
            </a:r>
            <a:br>
              <a:rPr lang="ru-RU" altLang="ru-RU" sz="1800" b="1" dirty="0">
                <a:latin typeface="+mn-lt"/>
              </a:rPr>
            </a:br>
            <a:r>
              <a:rPr lang="ru-RU" altLang="ru-RU" sz="2800" b="1" dirty="0">
                <a:latin typeface="+mn-lt"/>
              </a:rPr>
              <a:t>конфессиональные  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14450" y="4149725"/>
            <a:ext cx="6858000" cy="2592388"/>
          </a:xfrm>
        </p:spPr>
        <p:txBody>
          <a:bodyPr/>
          <a:lstStyle/>
          <a:p>
            <a:pPr algn="ctr">
              <a:defRPr/>
            </a:pPr>
            <a:r>
              <a:rPr lang="ru-RU" sz="2800" b="1" dirty="0"/>
              <a:t>или </a:t>
            </a:r>
          </a:p>
          <a:p>
            <a:pPr algn="ctr">
              <a:defRPr/>
            </a:pPr>
            <a:r>
              <a:rPr lang="ru-RU" sz="2800" b="1" dirty="0"/>
              <a:t>альтернативные,</a:t>
            </a:r>
          </a:p>
          <a:p>
            <a:pPr algn="ctr">
              <a:defRPr/>
            </a:pPr>
            <a:r>
              <a:rPr lang="ru-RU" sz="2800" b="1" dirty="0"/>
              <a:t> </a:t>
            </a:r>
            <a:r>
              <a:rPr lang="ru-RU" sz="2800" b="1" dirty="0" err="1"/>
              <a:t>внеТЕОСные</a:t>
            </a:r>
            <a:r>
              <a:rPr lang="ru-RU" sz="2800" b="1" dirty="0"/>
              <a:t>  </a:t>
            </a:r>
          </a:p>
          <a:p>
            <a:pPr>
              <a:defRPr/>
            </a:pPr>
            <a:r>
              <a:rPr lang="ru-RU" sz="2800" b="1" dirty="0"/>
              <a:t>модули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30" y="1340768"/>
            <a:ext cx="2187575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8" y="1340768"/>
            <a:ext cx="2016125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340770"/>
            <a:ext cx="2025650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6" y="1340768"/>
            <a:ext cx="1927225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27" y="4394202"/>
            <a:ext cx="192722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552" y="4340225"/>
            <a:ext cx="218757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571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:\1 Епархиальное Управление\10. Отделы епархии\1.ОРОиК\ОРКСЭ 2021\Инфографика\Fin\2   11.02.21  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bg1"/>
            </a:gs>
            <a:gs pos="46000">
              <a:schemeClr val="bg1">
                <a:lumMod val="95000"/>
              </a:schemeClr>
            </a:gs>
            <a:gs pos="68000">
              <a:schemeClr val="accent4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14315" y="1700810"/>
            <a:ext cx="8929687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446088" indent="-382588">
              <a:spcBef>
                <a:spcPts val="600"/>
              </a:spcBef>
              <a:buClr>
                <a:srgbClr val="000099"/>
              </a:buClr>
              <a:buFont typeface="Arial" charset="0"/>
              <a:buChar char="•"/>
              <a:tabLst>
                <a:tab pos="1016000" algn="l"/>
                <a:tab pos="1930400" algn="l"/>
                <a:tab pos="2844800" algn="l"/>
                <a:tab pos="3759200" algn="l"/>
                <a:tab pos="4673600" algn="l"/>
                <a:tab pos="5588000" algn="l"/>
                <a:tab pos="6502400" algn="l"/>
                <a:tab pos="7416800" algn="l"/>
                <a:tab pos="8331200" algn="l"/>
                <a:tab pos="9245600" algn="l"/>
                <a:tab pos="10160000" algn="l"/>
              </a:tabLst>
            </a:pPr>
            <a:r>
              <a:rPr lang="en-GB" sz="2800" dirty="0" err="1">
                <a:cs typeface="Times New Roman" pitchFamily="18" charset="0"/>
              </a:rPr>
              <a:t>Дополняет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en-GB" sz="2800" dirty="0">
                <a:cs typeface="Times New Roman" pitchFamily="18" charset="0"/>
              </a:rPr>
              <a:t> </a:t>
            </a:r>
            <a:r>
              <a:rPr lang="en-GB" sz="2800" dirty="0" err="1">
                <a:cs typeface="Times New Roman" pitchFamily="18" charset="0"/>
              </a:rPr>
              <a:t>об</a:t>
            </a:r>
            <a:r>
              <a:rPr lang="ru-RU" sz="2800" dirty="0" err="1">
                <a:cs typeface="Times New Roman" pitchFamily="18" charset="0"/>
              </a:rPr>
              <a:t>щ</a:t>
            </a:r>
            <a:r>
              <a:rPr lang="en-GB" sz="2800" dirty="0" err="1">
                <a:cs typeface="Times New Roman" pitchFamily="18" charset="0"/>
              </a:rPr>
              <a:t>ествоведческие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en-GB" sz="2800" dirty="0">
                <a:cs typeface="Times New Roman" pitchFamily="18" charset="0"/>
              </a:rPr>
              <a:t> </a:t>
            </a:r>
            <a:r>
              <a:rPr lang="en-GB" sz="2800" dirty="0" err="1">
                <a:cs typeface="Times New Roman" pitchFamily="18" charset="0"/>
              </a:rPr>
              <a:t>аспекты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en-GB" sz="2800" dirty="0">
                <a:cs typeface="Times New Roman" pitchFamily="18" charset="0"/>
              </a:rPr>
              <a:t> </a:t>
            </a:r>
            <a:r>
              <a:rPr lang="en-GB" sz="2800" dirty="0" err="1">
                <a:cs typeface="Times New Roman" pitchFamily="18" charset="0"/>
              </a:rPr>
              <a:t>предмета</a:t>
            </a:r>
            <a:r>
              <a:rPr lang="en-GB" sz="2800" dirty="0">
                <a:cs typeface="Times New Roman" pitchFamily="18" charset="0"/>
              </a:rPr>
              <a:t> «</a:t>
            </a:r>
            <a:r>
              <a:rPr lang="en-GB" sz="2800" dirty="0" err="1">
                <a:cs typeface="Times New Roman" pitchFamily="18" charset="0"/>
              </a:rPr>
              <a:t>Окружающий</a:t>
            </a:r>
            <a:r>
              <a:rPr lang="en-GB" sz="2800" dirty="0">
                <a:cs typeface="Times New Roman" pitchFamily="18" charset="0"/>
              </a:rPr>
              <a:t> </a:t>
            </a:r>
            <a:r>
              <a:rPr lang="en-GB" sz="2800" dirty="0" err="1">
                <a:cs typeface="Times New Roman" pitchFamily="18" charset="0"/>
              </a:rPr>
              <a:t>мир</a:t>
            </a:r>
            <a:r>
              <a:rPr lang="en-GB" sz="2800" dirty="0" smtClean="0">
                <a:cs typeface="Times New Roman" pitchFamily="18" charset="0"/>
              </a:rPr>
              <a:t>»</a:t>
            </a:r>
            <a:r>
              <a:rPr lang="ru-RU" sz="2800" dirty="0" smtClean="0">
                <a:cs typeface="Times New Roman" pitchFamily="18" charset="0"/>
              </a:rPr>
              <a:t>;</a:t>
            </a:r>
            <a:endParaRPr lang="en-GB" sz="2800" dirty="0">
              <a:cs typeface="Times New Roman" pitchFamily="18" charset="0"/>
            </a:endParaRPr>
          </a:p>
          <a:p>
            <a:pPr marL="446088" indent="-382588">
              <a:spcBef>
                <a:spcPts val="600"/>
              </a:spcBef>
              <a:buClr>
                <a:srgbClr val="000099"/>
              </a:buClr>
              <a:buFont typeface="Arial" charset="0"/>
              <a:buChar char="•"/>
              <a:tabLst>
                <a:tab pos="1016000" algn="l"/>
                <a:tab pos="1930400" algn="l"/>
                <a:tab pos="2844800" algn="l"/>
                <a:tab pos="3759200" algn="l"/>
                <a:tab pos="4673600" algn="l"/>
                <a:tab pos="5588000" algn="l"/>
                <a:tab pos="6502400" algn="l"/>
                <a:tab pos="7416800" algn="l"/>
                <a:tab pos="8331200" algn="l"/>
                <a:tab pos="9245600" algn="l"/>
                <a:tab pos="10160000" algn="l"/>
              </a:tabLst>
            </a:pPr>
            <a:r>
              <a:rPr lang="en-GB" sz="2800" dirty="0" err="1">
                <a:cs typeface="Times New Roman" pitchFamily="18" charset="0"/>
              </a:rPr>
              <a:t>Предваряет</a:t>
            </a:r>
            <a:r>
              <a:rPr lang="en-GB" sz="2800" dirty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en-GB" sz="2800" dirty="0" err="1">
                <a:cs typeface="Times New Roman" pitchFamily="18" charset="0"/>
              </a:rPr>
              <a:t>начинающееся</a:t>
            </a:r>
            <a:r>
              <a:rPr lang="en-GB" sz="2800" dirty="0">
                <a:cs typeface="Times New Roman" pitchFamily="18" charset="0"/>
              </a:rPr>
              <a:t> в 5 </a:t>
            </a:r>
            <a:r>
              <a:rPr lang="en-GB" sz="2800" dirty="0" err="1">
                <a:cs typeface="Times New Roman" pitchFamily="18" charset="0"/>
              </a:rPr>
              <a:t>классе</a:t>
            </a:r>
            <a:r>
              <a:rPr lang="en-GB" sz="2800" dirty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en-GB" sz="2800" dirty="0" err="1">
                <a:cs typeface="Times New Roman" pitchFamily="18" charset="0"/>
              </a:rPr>
              <a:t>изучение</a:t>
            </a:r>
            <a:r>
              <a:rPr lang="en-GB" sz="2800" dirty="0">
                <a:cs typeface="Times New Roman" pitchFamily="18" charset="0"/>
              </a:rPr>
              <a:t> </a:t>
            </a:r>
            <a:r>
              <a:rPr lang="en-GB" sz="2800" dirty="0" err="1">
                <a:cs typeface="Times New Roman" pitchFamily="18" charset="0"/>
              </a:rPr>
              <a:t>предмет</a:t>
            </a:r>
            <a:r>
              <a:rPr lang="ru-RU" sz="2800" dirty="0" err="1">
                <a:cs typeface="Times New Roman" pitchFamily="18" charset="0"/>
              </a:rPr>
              <a:t>ов</a:t>
            </a:r>
            <a:r>
              <a:rPr lang="en-GB" sz="2800" dirty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en-GB" sz="2800" dirty="0">
                <a:cs typeface="Times New Roman" pitchFamily="18" charset="0"/>
              </a:rPr>
              <a:t>«</a:t>
            </a:r>
            <a:r>
              <a:rPr lang="en-GB" sz="2800" dirty="0" err="1">
                <a:cs typeface="Times New Roman" pitchFamily="18" charset="0"/>
              </a:rPr>
              <a:t>История</a:t>
            </a:r>
            <a:r>
              <a:rPr lang="en-GB" sz="2800" dirty="0">
                <a:cs typeface="Times New Roman" pitchFamily="18" charset="0"/>
              </a:rPr>
              <a:t>»</a:t>
            </a:r>
            <a:r>
              <a:rPr lang="ru-RU" sz="2800" dirty="0">
                <a:cs typeface="Times New Roman" pitchFamily="18" charset="0"/>
              </a:rPr>
              <a:t>, «Обществознание», «Литература».</a:t>
            </a:r>
            <a:endParaRPr lang="en-GB" sz="2800" dirty="0">
              <a:cs typeface="Times New Roman" pitchFamily="18" charset="0"/>
            </a:endParaRPr>
          </a:p>
        </p:txBody>
      </p:sp>
      <p:sp>
        <p:nvSpPr>
          <p:cNvPr id="36867" name="AutoShape 3"/>
          <p:cNvSpPr>
            <a:spLocks noChangeArrowheads="1"/>
          </p:cNvSpPr>
          <p:nvPr/>
        </p:nvSpPr>
        <p:spPr bwMode="auto">
          <a:xfrm>
            <a:off x="539554" y="4309075"/>
            <a:ext cx="2818581" cy="1928809"/>
          </a:xfrm>
          <a:prstGeom prst="rightArrow">
            <a:avLst>
              <a:gd name="adj1" fmla="val 50000"/>
              <a:gd name="adj2" fmla="val 50003"/>
            </a:avLst>
          </a:prstGeom>
          <a:gradFill rotWithShape="0">
            <a:gsLst>
              <a:gs pos="0">
                <a:srgbClr val="F0FFFF"/>
              </a:gs>
              <a:gs pos="100000">
                <a:srgbClr val="CFFFFF"/>
              </a:gs>
            </a:gsLst>
            <a:lin ang="16200000" scaled="1"/>
          </a:gradFill>
          <a:ln w="9360">
            <a:solidFill>
              <a:srgbClr val="B6DCDF"/>
            </a:solidFill>
            <a:miter lim="800000"/>
            <a:headEnd/>
            <a:tailEnd/>
          </a:ln>
          <a:effectLst>
            <a:outerShdw dist="109865" dir="634411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buClr>
                <a:srgbClr val="000099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dirty="0" err="1">
                <a:solidFill>
                  <a:srgbClr val="000099"/>
                </a:solidFill>
                <a:latin typeface="+mj-lt"/>
                <a:cs typeface="Times New Roman" pitchFamily="16" charset="0"/>
              </a:rPr>
              <a:t>Окружающий</a:t>
            </a:r>
            <a:r>
              <a:rPr lang="en-GB" sz="2800" dirty="0">
                <a:solidFill>
                  <a:srgbClr val="000099"/>
                </a:solidFill>
                <a:latin typeface="+mj-lt"/>
                <a:cs typeface="Times New Roman" pitchFamily="16" charset="0"/>
              </a:rPr>
              <a:t> </a:t>
            </a:r>
            <a:r>
              <a:rPr lang="en-GB" sz="2800" dirty="0" err="1">
                <a:solidFill>
                  <a:srgbClr val="000099"/>
                </a:solidFill>
                <a:latin typeface="+mj-lt"/>
                <a:cs typeface="Times New Roman" pitchFamily="16" charset="0"/>
              </a:rPr>
              <a:t>мир</a:t>
            </a:r>
            <a:endParaRPr lang="en-GB" sz="2800" dirty="0">
              <a:solidFill>
                <a:srgbClr val="000099"/>
              </a:solidFill>
              <a:latin typeface="+mj-lt"/>
              <a:cs typeface="Times New Roman" pitchFamily="16" charset="0"/>
            </a:endParaRPr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3501010" y="4666263"/>
            <a:ext cx="2214563" cy="1214432"/>
          </a:xfrm>
          <a:prstGeom prst="ellipse">
            <a:avLst/>
          </a:prstGeom>
          <a:gradFill rotWithShape="0">
            <a:gsLst>
              <a:gs pos="0">
                <a:srgbClr val="F0FFFF"/>
              </a:gs>
              <a:gs pos="100000">
                <a:srgbClr val="CFFFFF"/>
              </a:gs>
            </a:gsLst>
            <a:lin ang="16200000" scaled="1"/>
          </a:gradFill>
          <a:ln w="9360">
            <a:solidFill>
              <a:srgbClr val="B6DCDF"/>
            </a:solidFill>
            <a:miter lim="800000"/>
            <a:headEnd/>
            <a:tailEnd/>
          </a:ln>
          <a:effectLst>
            <a:outerShdw dist="109865" dir="634411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6" charset="0"/>
              </a:rPr>
              <a:t>ОРКСЭ</a:t>
            </a:r>
          </a:p>
          <a:p>
            <a:pPr algn="ctr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b="1" dirty="0">
              <a:solidFill>
                <a:srgbClr val="FF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36869" name="AutoShape 5"/>
          <p:cNvSpPr>
            <a:spLocks noChangeArrowheads="1"/>
          </p:cNvSpPr>
          <p:nvPr/>
        </p:nvSpPr>
        <p:spPr bwMode="auto">
          <a:xfrm>
            <a:off x="5858446" y="4309075"/>
            <a:ext cx="2571750" cy="2000247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F0FFFF"/>
              </a:gs>
              <a:gs pos="100000">
                <a:srgbClr val="CFFFFF"/>
              </a:gs>
            </a:gsLst>
            <a:lin ang="16200000" scaled="1"/>
          </a:gradFill>
          <a:ln w="9360">
            <a:solidFill>
              <a:srgbClr val="B6DCDF"/>
            </a:solidFill>
            <a:miter lim="800000"/>
            <a:headEnd/>
            <a:tailEnd/>
          </a:ln>
          <a:effectLst>
            <a:outerShdw dist="109865" dir="634411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buClr>
                <a:srgbClr val="000099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dirty="0" err="1">
                <a:solidFill>
                  <a:srgbClr val="000099"/>
                </a:solidFill>
                <a:latin typeface="+mj-lt"/>
                <a:cs typeface="Times New Roman" pitchFamily="16" charset="0"/>
              </a:rPr>
              <a:t>История</a:t>
            </a:r>
            <a:endParaRPr lang="en-GB" sz="2800" dirty="0">
              <a:solidFill>
                <a:srgbClr val="000099"/>
              </a:solidFill>
              <a:latin typeface="+mj-lt"/>
              <a:cs typeface="Times New Roman" pitchFamily="1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831" y="404664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ea typeface="Arial" pitchFamily="34" charset="0"/>
                <a:cs typeface="Times New Roman" pitchFamily="18" charset="0"/>
              </a:rPr>
              <a:t>Связь курса со школьными предметами</a:t>
            </a:r>
            <a:endParaRPr lang="ru-RU" sz="3200" b="1" dirty="0"/>
          </a:p>
          <a:p>
            <a:pPr algn="ctr"/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50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40" y="527006"/>
            <a:ext cx="7620000" cy="72008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Особенности курса ОРКСЭ</a:t>
            </a:r>
            <a:br>
              <a:rPr lang="ru-RU" sz="3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</a:br>
            <a:endParaRPr lang="ru-RU" sz="32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57782137"/>
              </p:ext>
            </p:extLst>
          </p:nvPr>
        </p:nvGraphicFramePr>
        <p:xfrm>
          <a:off x="755576" y="1268760"/>
          <a:ext cx="7764016" cy="4775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1930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556792"/>
            <a:ext cx="803183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ru-RU" sz="2800" dirty="0">
                <a:cs typeface="Times New Roman" pitchFamily="18" charset="0"/>
              </a:rPr>
              <a:t>Содержание всех модулей группируется вокруг трёх базовых национальных ценностей.</a:t>
            </a:r>
          </a:p>
          <a:p>
            <a:pPr lvl="0" algn="just"/>
            <a:endParaRPr lang="ru-RU" sz="2800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800" b="1" dirty="0">
                <a:solidFill>
                  <a:srgbClr val="00B050"/>
                </a:solidFill>
                <a:cs typeface="Times New Roman" pitchFamily="18" charset="0"/>
              </a:rPr>
              <a:t>Отечество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b="1" dirty="0">
                <a:solidFill>
                  <a:srgbClr val="00B050"/>
                </a:solidFill>
                <a:cs typeface="Times New Roman" pitchFamily="18" charset="0"/>
              </a:rPr>
              <a:t>Семья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b="1" dirty="0">
                <a:solidFill>
                  <a:srgbClr val="00B050"/>
                </a:solidFill>
                <a:cs typeface="Times New Roman" pitchFamily="18" charset="0"/>
              </a:rPr>
              <a:t>Культурная традиция</a:t>
            </a:r>
          </a:p>
          <a:p>
            <a:pPr algn="just"/>
            <a:endParaRPr lang="ru-RU" sz="2800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  <a:p>
            <a:pPr algn="ctr"/>
            <a:r>
              <a:rPr lang="ru-RU" sz="2800" dirty="0">
                <a:cs typeface="Times New Roman" pitchFamily="18" charset="0"/>
              </a:rPr>
              <a:t>На этих базовых ценностях будет </a:t>
            </a:r>
            <a:r>
              <a:rPr lang="ru-RU" sz="2800" dirty="0" smtClean="0">
                <a:cs typeface="Times New Roman" pitchFamily="18" charset="0"/>
              </a:rPr>
              <a:t>осуществляться воспитание </a:t>
            </a:r>
            <a:r>
              <a:rPr lang="ru-RU" sz="2800" dirty="0">
                <a:cs typeface="Times New Roman" pitchFamily="18" charset="0"/>
              </a:rPr>
              <a:t>и развитие учащихся в рамках курса ОРКСЭ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+mn-lt"/>
                <a:cs typeface="Times New Roman" pitchFamily="18" charset="0"/>
              </a:rPr>
              <a:t>Особенности курса ОРКСЭ</a:t>
            </a:r>
          </a:p>
        </p:txBody>
      </p:sp>
    </p:spTree>
    <p:extLst>
      <p:ext uri="{BB962C8B-B14F-4D97-AF65-F5344CB8AC3E}">
        <p14:creationId xmlns:p14="http://schemas.microsoft.com/office/powerpoint/2010/main" val="55362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39596" y="308928"/>
            <a:ext cx="8722694" cy="1319872"/>
          </a:xfrm>
        </p:spPr>
        <p:txBody>
          <a:bodyPr>
            <a:normAutofit/>
          </a:bodyPr>
          <a:lstStyle/>
          <a:p>
            <a:pPr algn="ctr" fontAlgn="base">
              <a:spcAft>
                <a:spcPct val="0"/>
              </a:spcAft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Действующие учебно-методические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комплексы</a:t>
            </a:r>
            <a:b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издательств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«</a:t>
            </a:r>
            <a:r>
              <a:rPr lang="ru-RU" sz="2000" b="1" dirty="0">
                <a:latin typeface="Calibri" pitchFamily="34" charset="0"/>
                <a:cs typeface="Calibri" pitchFamily="34" charset="0"/>
              </a:rPr>
              <a:t>Дрофа»,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«</a:t>
            </a:r>
            <a:r>
              <a:rPr lang="ru-RU" sz="2000" b="1" dirty="0">
                <a:latin typeface="Calibri" pitchFamily="34" charset="0"/>
                <a:cs typeface="Calibri" pitchFamily="34" charset="0"/>
              </a:rPr>
              <a:t>Просвещение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»,</a:t>
            </a:r>
            <a:r>
              <a:rPr lang="ru-RU" sz="2000" b="1" dirty="0">
                <a:latin typeface="Calibri" pitchFamily="34" charset="0"/>
                <a:cs typeface="Calibri" pitchFamily="34" charset="0"/>
              </a:rPr>
              <a:t> «Русское слово» </a:t>
            </a:r>
            <a:br>
              <a:rPr lang="ru-RU" sz="2000" b="1" dirty="0">
                <a:latin typeface="Calibri" pitchFamily="34" charset="0"/>
                <a:cs typeface="Calibri" pitchFamily="34" charset="0"/>
              </a:rPr>
            </a:b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>
                <a:latin typeface="Calibri" pitchFamily="34" charset="0"/>
                <a:cs typeface="Calibri" pitchFamily="34" charset="0"/>
              </a:rPr>
              <a:t>«Центр поддержки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Культурно-исторических </a:t>
            </a:r>
            <a:r>
              <a:rPr lang="ru-RU" sz="2000" b="1" dirty="0">
                <a:latin typeface="Calibri" pitchFamily="34" charset="0"/>
                <a:cs typeface="Calibri" pitchFamily="34" charset="0"/>
              </a:rPr>
              <a:t>традиций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Отечества»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endParaRPr lang="ru-RU" sz="28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479335" y="2266761"/>
            <a:ext cx="1643074" cy="853409"/>
          </a:xfrm>
          <a:prstGeom prst="roundRect">
            <a:avLst/>
          </a:prstGeom>
          <a:noFill/>
          <a:ln>
            <a:solidFill>
              <a:schemeClr val="accent3">
                <a:alpha val="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 учебника</a:t>
            </a:r>
            <a:endParaRPr lang="ru-RU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2536036" y="1844824"/>
            <a:ext cx="1531908" cy="742411"/>
          </a:xfrm>
          <a:prstGeom prst="roundRect">
            <a:avLst/>
          </a:prstGeom>
          <a:noFill/>
          <a:ln>
            <a:solidFill>
              <a:schemeClr val="accent3">
                <a:alpha val="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 учебника</a:t>
            </a:r>
            <a:endParaRPr lang="ru-RU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5364088" y="1700808"/>
            <a:ext cx="3240360" cy="565953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3">
                <a:alpha val="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 учебников</a:t>
            </a:r>
            <a:endParaRPr lang="ru-RU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 rotWithShape="1">
          <a:blip r:embed="rId3">
            <a:lum contras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8" t="18829" r="59663" b="8380"/>
          <a:stretch/>
        </p:blipFill>
        <p:spPr bwMode="auto">
          <a:xfrm>
            <a:off x="2536036" y="2620668"/>
            <a:ext cx="1866753" cy="2700148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sp>
        <p:nvSpPr>
          <p:cNvPr id="10" name="Скругленный прямоугольник 9"/>
          <p:cNvSpPr/>
          <p:nvPr/>
        </p:nvSpPr>
        <p:spPr bwMode="auto">
          <a:xfrm>
            <a:off x="7380312" y="1963728"/>
            <a:ext cx="1681978" cy="303034"/>
          </a:xfrm>
          <a:prstGeom prst="roundRect">
            <a:avLst/>
          </a:prstGeom>
          <a:noFill/>
          <a:ln>
            <a:solidFill>
              <a:schemeClr val="accent3">
                <a:alpha val="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979" y="2620670"/>
            <a:ext cx="1886011" cy="2646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12" y="3082792"/>
            <a:ext cx="1908029" cy="3154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130" y="3050897"/>
            <a:ext cx="1890108" cy="27543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415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бычная">
  <a:themeElements>
    <a:clrScheme name="Другая 10">
      <a:dk1>
        <a:sysClr val="windowText" lastClr="000000"/>
      </a:dk1>
      <a:lt1>
        <a:srgbClr val="D8D8D8"/>
      </a:lt1>
      <a:dk2>
        <a:srgbClr val="D8D8D8"/>
      </a:dk2>
      <a:lt2>
        <a:srgbClr val="DEF5FA"/>
      </a:lt2>
      <a:accent1>
        <a:srgbClr val="2B4C77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3724</TotalTime>
  <Words>3687</Words>
  <Application>Microsoft Office PowerPoint</Application>
  <PresentationFormat>Экран (4:3)</PresentationFormat>
  <Paragraphs>234</Paragraphs>
  <Slides>21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Тема Office</vt:lpstr>
      <vt:lpstr>Обычная</vt:lpstr>
      <vt:lpstr>1_Тема Office</vt:lpstr>
      <vt:lpstr>Родительское собрание  </vt:lpstr>
      <vt:lpstr>Нормативно-правовая основа  реализации курса ОРКСЭ</vt:lpstr>
      <vt:lpstr>Цель введения в школьную программу курса ОРКСЭ</vt:lpstr>
      <vt:lpstr>РОДИТЕЛИ выбирают модули:  конфессиональные   </vt:lpstr>
      <vt:lpstr>Презентация PowerPoint</vt:lpstr>
      <vt:lpstr>Презентация PowerPoint</vt:lpstr>
      <vt:lpstr>Особенности курса ОРКСЭ </vt:lpstr>
      <vt:lpstr>Особенности курса ОРКСЭ</vt:lpstr>
      <vt:lpstr>Действующие учебно-методические комплексы издательств «Дрофа», «Просвещение», «Русское слово»   «Центр поддержки Культурно-исторических традиций Отечества» </vt:lpstr>
      <vt:lpstr>Презентация PowerPoint</vt:lpstr>
      <vt:lpstr>Учебный модуль  «Основы светской этики»</vt:lpstr>
      <vt:lpstr> Учебный модуль  «Основы мировых религиозных культур» </vt:lpstr>
      <vt:lpstr>Презентация PowerPoint</vt:lpstr>
      <vt:lpstr> Учебный модуль  «Основы исламской культуры» </vt:lpstr>
      <vt:lpstr> Учебный модуль  «Основы иудейской культуры» </vt:lpstr>
      <vt:lpstr> Учебный модуль  «Основы буддийской культуры» </vt:lpstr>
      <vt:lpstr>Презентация PowerPoint</vt:lpstr>
      <vt:lpstr>Учебный модуль  «Основы православной культуры»</vt:lpstr>
      <vt:lpstr>Презентация PowerPoint</vt:lpstr>
      <vt:lpstr>Заявление родителей</vt:lpstr>
      <vt:lpstr>Родительское собрание 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с родителями  (законными представителями) обучающихся в рамках учебного курса  «Основы религиозных культур и светской этики»  Регламент проведения родительских собраний по выбору учебного модуля курса ОРКСЭ  2019 /2020 учебный год</dc:title>
  <dc:creator>Audit108-kiro</dc:creator>
  <cp:lastModifiedBy>Пыхтеева Татьяна Николаевна</cp:lastModifiedBy>
  <cp:revision>264</cp:revision>
  <dcterms:created xsi:type="dcterms:W3CDTF">2020-02-10T03:22:12Z</dcterms:created>
  <dcterms:modified xsi:type="dcterms:W3CDTF">2021-03-03T21:56:04Z</dcterms:modified>
</cp:coreProperties>
</file>