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5" r:id="rId7"/>
    <p:sldId id="262" r:id="rId8"/>
    <p:sldId id="264" r:id="rId9"/>
    <p:sldId id="261" r:id="rId10"/>
    <p:sldId id="268" r:id="rId11"/>
    <p:sldId id="269" r:id="rId12"/>
    <p:sldId id="270" r:id="rId13"/>
    <p:sldId id="276" r:id="rId14"/>
    <p:sldId id="275" r:id="rId15"/>
    <p:sldId id="274" r:id="rId16"/>
    <p:sldId id="273" r:id="rId17"/>
    <p:sldId id="271" r:id="rId18"/>
    <p:sldId id="280" r:id="rId19"/>
    <p:sldId id="279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12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B7BB7-6138-4F89-8C2F-718C7C3DCB4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32690-52F3-485F-BB3E-5FBC2174F3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giik.ru/abitu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hgiik.ru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5.wdp"/><Relationship Id="rId7" Type="http://schemas.openxmlformats.org/officeDocument/2006/relationships/hyperlink" Target="https://www.facebook.com/hgiik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k.com/hgiikru" TargetMode="Externa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5" t="16371" r="5298" b="13806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5005997" cy="1303644"/>
          </a:xfrm>
          <a:prstGeom prst="roundRect">
            <a:avLst>
              <a:gd name="adj" fmla="val 94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741315"/>
              </p:ext>
            </p:extLst>
          </p:nvPr>
        </p:nvGraphicFramePr>
        <p:xfrm>
          <a:off x="0" y="2"/>
          <a:ext cx="9144002" cy="6857997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3047194"/>
                <a:gridCol w="862359"/>
                <a:gridCol w="1092720"/>
                <a:gridCol w="1092720"/>
                <a:gridCol w="862359"/>
                <a:gridCol w="1093325"/>
                <a:gridCol w="1093325"/>
              </a:tblGrid>
              <a:tr h="833886">
                <a:tc row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направления подготовки (специальности)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Предложения по контрольным цифрам приема на 2020/2021 учебный год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Предложения по контрольным цифрам приема на 2021/2022 учебный год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по формам обучения: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по формам обучения: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5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Заочная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Очная 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Заочная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5117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53.03.01. Музыкальное искусство эстрады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5117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53.03.02. Музыкально-инструментальное искусство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25588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53.03.03. Вокальное искусство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36486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53.03.04. Искусство народного пения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303228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53.03.05.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Дирижирование</a:t>
                      </a:r>
                    </a:p>
                  </a:txBody>
                  <a:tcPr marL="59992" marR="59992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255883"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Специалитет</a:t>
                      </a:r>
                    </a:p>
                  </a:txBody>
                  <a:tcPr marL="59992" marR="599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</a:tr>
              <a:tr h="25588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52.05.01. Актерское искусство</a:t>
                      </a:r>
                    </a:p>
                  </a:txBody>
                  <a:tcPr marL="59992" marR="5999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255883">
                <a:tc gridSpan="7"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Магистратура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2" marR="59992" marT="0" marB="0" anchor="ctr"/>
                </a:tc>
              </a:tr>
              <a:tr h="494249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44.04.01 Педагогическое образование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25588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51.04.01 Культурология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5117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51.04.02. Народная художественная культура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5117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51.04.06. Библиотечно-информационная деятельность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511765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53.04.01. Музыкально-инструментальное искусство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9992" marR="59992" marT="0" marB="0" anchor="ctr">
                    <a:solidFill>
                      <a:schemeClr val="bg1"/>
                    </a:solidFill>
                  </a:tcPr>
                </a:tc>
              </a:tr>
              <a:tr h="255883"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53.04.04. </a:t>
                      </a:r>
                      <a:r>
                        <a:rPr lang="ru-RU" sz="1400" b="1" kern="12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Дирижирование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9992" marR="59992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4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52536" y="-27384"/>
            <a:ext cx="723629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СРОКИ ПРИЁМА ДОКУМЕНТОВ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 2021 ГОДУ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322708"/>
              </p:ext>
            </p:extLst>
          </p:nvPr>
        </p:nvGraphicFramePr>
        <p:xfrm>
          <a:off x="140785" y="1772816"/>
          <a:ext cx="4313459" cy="4732020"/>
        </p:xfrm>
        <a:graphic>
          <a:graphicData uri="http://schemas.openxmlformats.org/drawingml/2006/table">
            <a:tbl>
              <a:tblPr firstRow="1" firstCol="1" bandRow="1"/>
              <a:tblGrid>
                <a:gridCol w="751735"/>
                <a:gridCol w="3561724"/>
              </a:tblGrid>
              <a:tr h="279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 июня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приема документов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июля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завершения приема документов от поступающих на обучение по результатам дополнительных вступительных испытаний творческой и (или) профессиональной направленности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6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17 июля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завершения приема документов от поступающих на обучение по результатам иных вступительных испытаний, проводимых институтом самостоятельно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24 июля</a:t>
                      </a:r>
                      <a:endParaRPr lang="ru-RU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завершения приема документов от поступающих только по результатам ЕГЭ, в том числе от поступающих без вступительных испытаний (далее – день завершения приема документов)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504" y="1116033"/>
            <a:ext cx="43204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БАКАЛАВРИАТ, СПЕЦИАЛИТЕТ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ОЧНАЯ ФОРМА ОБУЧЕНИЯ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07225"/>
              </p:ext>
            </p:extLst>
          </p:nvPr>
        </p:nvGraphicFramePr>
        <p:xfrm>
          <a:off x="4716016" y="1750462"/>
          <a:ext cx="4320480" cy="1620090"/>
        </p:xfrm>
        <a:graphic>
          <a:graphicData uri="http://schemas.openxmlformats.org/drawingml/2006/table">
            <a:tbl>
              <a:tblPr firstRow="1" firstCol="1" bandRow="1"/>
              <a:tblGrid>
                <a:gridCol w="816608"/>
                <a:gridCol w="3503872"/>
              </a:tblGrid>
              <a:tr h="81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приема документов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0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 июля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завершения приема документов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1124744"/>
            <a:ext cx="41764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БАКАЛАВРИАТ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ЗАОЧНАЯ ФОРМА ОБУЧЕНИЯ</a:t>
            </a:r>
            <a:endParaRPr lang="ru-RU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6555570"/>
            <a:ext cx="9144000" cy="288032"/>
          </a:xfrm>
          <a:prstGeom prst="rect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ый треугольник 9"/>
          <p:cNvSpPr/>
          <p:nvPr/>
        </p:nvSpPr>
        <p:spPr>
          <a:xfrm rot="5400000">
            <a:off x="-52082" y="136559"/>
            <a:ext cx="1331640" cy="1147771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788618"/>
              </p:ext>
            </p:extLst>
          </p:nvPr>
        </p:nvGraphicFramePr>
        <p:xfrm>
          <a:off x="4608662" y="5373216"/>
          <a:ext cx="4427834" cy="1121664"/>
        </p:xfrm>
        <a:graphic>
          <a:graphicData uri="http://schemas.openxmlformats.org/drawingml/2006/table">
            <a:tbl>
              <a:tblPr firstRow="1" firstCol="1" bandRow="1"/>
              <a:tblGrid>
                <a:gridCol w="836898"/>
                <a:gridCol w="3590936"/>
              </a:tblGrid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 июня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начало приема документов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3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27 июля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срок завершения приема документов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360165" y="4221088"/>
            <a:ext cx="288816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МАГИСТРАТУРА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ОЧНАЯ И ЗАОЧНАЯ ФОРМЫ ОБУЧЕНИЯ</a:t>
            </a:r>
            <a:endParaRPr lang="ru-RU" sz="1600" b="1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01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1663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ВСТУПИТЕЛЬНЫХ ИСПЫТАНИЙ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930752"/>
              </p:ext>
            </p:extLst>
          </p:nvPr>
        </p:nvGraphicFramePr>
        <p:xfrm>
          <a:off x="107503" y="1000525"/>
          <a:ext cx="8928993" cy="586139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56385"/>
                <a:gridCol w="4672608"/>
              </a:tblGrid>
              <a:tr h="472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подготовки/профили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Перечень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экзаменов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(количество проходных баллов)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42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ПРОГРАММЫ БАКАЛАВРИАТА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83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44.03.01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Педагогическое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: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100 - 70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Русский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46.03.02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Документоведение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архивоведение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Документационное обеспечение управления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Русский язык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100 - 35 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Обществознание;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100- 45 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Литература: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Информатика 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ИКТ: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100 - 44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51.03.01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Культурология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Сетевая культура и социальные коммуникации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Русский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 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100 - 35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Информатика 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ИКТ: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100 - 44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География: </a:t>
                      </a:r>
                      <a:r>
                        <a:rPr lang="ru-RU" sz="14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4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2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51.03.02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Народная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художественная культура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Режиссер любительского театра, преподаватель; Руководитель любительского хореографического коллектива,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преподаватель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Профессиональное испытание 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Творческое испытание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язык </a:t>
                      </a:r>
                    </a:p>
                    <a:p>
                      <a:pPr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</a:p>
                  </a:txBody>
                  <a:tcPr marL="64168" marR="641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ый треугольник 7"/>
          <p:cNvSpPr/>
          <p:nvPr/>
        </p:nvSpPr>
        <p:spPr>
          <a:xfrm rot="16200000">
            <a:off x="6815762" y="4641624"/>
            <a:ext cx="2204865" cy="2227889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4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559839"/>
              </p:ext>
            </p:extLst>
          </p:nvPr>
        </p:nvGraphicFramePr>
        <p:xfrm>
          <a:off x="-1" y="872873"/>
          <a:ext cx="9140157" cy="598512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32839"/>
                <a:gridCol w="4307318"/>
              </a:tblGrid>
              <a:tr h="2639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подготовки/профили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Перечень экзаменов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3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ПРОГРАММЫ БАКАЛАВРИАТА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9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Социально-культурная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Менеджмент социально-культурной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деятельности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История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100 - 35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Музеология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 охрана объектов культурного и природного наследия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Культурный туризм и экскурсионная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История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100 - 35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География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100 - 40,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Режиссура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театрализованных представлений и праздников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Театрализованные представления и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праздники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Творческое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71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51.03.06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Библиотечно-информационная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Менеджмент библиотечно-информационной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деятельности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Обществознание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100 - 45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История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100 - 35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или Информатика и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ИКТ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100 - 44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0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52.03.01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Хореографическое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Искусство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балетмейстера</a:t>
                      </a: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Собеседование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100 - 40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764" marR="567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46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ВСТУПИТЕЛЬНЫХ ИСПЫТАНИЙ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16200000">
            <a:off x="7612206" y="5361702"/>
            <a:ext cx="1412777" cy="1579819"/>
          </a:xfrm>
          <a:prstGeom prst="rtTriangl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5400000">
            <a:off x="305962" y="-241477"/>
            <a:ext cx="754279" cy="129707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1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434863"/>
              </p:ext>
            </p:extLst>
          </p:nvPr>
        </p:nvGraphicFramePr>
        <p:xfrm>
          <a:off x="-1" y="891433"/>
          <a:ext cx="9140157" cy="600194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04049"/>
                <a:gridCol w="4136108"/>
              </a:tblGrid>
              <a:tr h="278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подготовки/профили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Перечень экзаменов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5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ПРОГРАММЫ БАКАЛАВРИАТА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6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53.03.01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Музыкальное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 эстрады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Эстрадно-джазовое пение; Инструменты эстрадного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оркестра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42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53.03.02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Музыкально-инструментальное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Фортепиано; Оркестровые духовые и ударные инструменты; Оркестровые струнные инструменты;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Баян, аккордеон и струнные щипковые инструменты 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53.03.03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Вокальное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Академическое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пение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75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53.03.04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народного пения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Хоровое народное пение; Сольное народное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пение</a:t>
                      </a: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53.03.05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Дирижирование</a:t>
                      </a:r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Дирижирование оркестром народных инструментов; Дирижирование академическим хором </a:t>
                      </a:r>
                      <a:endParaRPr lang="ru-RU" sz="1350" b="1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 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46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ВСТУПИТЕЛЬНЫХ ИСПЫТАНИЙ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305962" y="-241477"/>
            <a:ext cx="754279" cy="1297075"/>
          </a:xfrm>
          <a:prstGeom prst="rtTriangl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7775891" y="5552769"/>
            <a:ext cx="1368151" cy="129707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23978"/>
              </p:ext>
            </p:extLst>
          </p:nvPr>
        </p:nvGraphicFramePr>
        <p:xfrm>
          <a:off x="107504" y="875621"/>
          <a:ext cx="8928992" cy="604048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56584"/>
                <a:gridCol w="3672408"/>
              </a:tblGrid>
              <a:tr h="30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подготовки/профили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Перечень экзаменов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08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ПРОГРАММЫ МАГИСТРАТУРЫ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44.04.01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Педагогическое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образование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Педагогика академического музыкального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искусства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испытание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Собеседование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51.04.01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Культурология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Управление 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социокультурной сфере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Собеседование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Реферат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51.04.02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Народная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художественная культура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Культурное наследие стран и народов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мира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Собеседование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Реферат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51.04.06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Библиотечно-информационная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Теория и методика управления библиотечно-информационной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деятельностью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Собеседование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Реферат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52.04.01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Хореографическое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87955" algn="r"/>
                        </a:tabLs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профиль: Педагогика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хореографии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	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 Творческое испытание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Собеседование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49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53.04.01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Музыкально-инструментальное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Фортепиано; Оркестровые духовые и ударные инструменты; Оркестровые струнные инструменты; Баян, аккордеон и струнные щипковые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инструменты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Творческое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Собеседование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53.04.04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Дирижирование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профили: Дирижирование оркестром народных инструментов; Дирижирование академическим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хором  </a:t>
                      </a: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Творческое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2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Собеседование </a:t>
                      </a:r>
                      <a:r>
                        <a:rPr lang="ru-RU" sz="12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20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43408" marR="434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46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ВСТУПИТЕЛЬНЫХ ИСПЫТАНИЙ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ый треугольник 4"/>
          <p:cNvSpPr/>
          <p:nvPr/>
        </p:nvSpPr>
        <p:spPr>
          <a:xfrm rot="5400000">
            <a:off x="305962" y="-241477"/>
            <a:ext cx="754279" cy="129707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ый треугольник 5"/>
          <p:cNvSpPr/>
          <p:nvPr/>
        </p:nvSpPr>
        <p:spPr>
          <a:xfrm rot="16200000">
            <a:off x="6804715" y="4652669"/>
            <a:ext cx="3168350" cy="1297075"/>
          </a:xfrm>
          <a:prstGeom prst="rtTriangle">
            <a:avLst/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2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" y="3573016"/>
            <a:ext cx="9140156" cy="2448272"/>
          </a:xfrm>
          <a:prstGeom prst="roundRect">
            <a:avLst/>
          </a:pr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592740"/>
              </p:ext>
            </p:extLst>
          </p:nvPr>
        </p:nvGraphicFramePr>
        <p:xfrm>
          <a:off x="-1" y="1052736"/>
          <a:ext cx="9140157" cy="21783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850836"/>
                <a:gridCol w="4289321"/>
              </a:tblGrid>
              <a:tr h="475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Направление подготовки/профили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Перечень экзаменов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ПРОГРАММА СПЕЦИАЛИТЕТА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4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582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52.05.01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Актерское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искусство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специализация: Артист драматического театра и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кино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Творческое </a:t>
                      </a: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28600" indent="-22860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2. Профессиональное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испытание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100-70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3. Русский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язык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endParaRPr lang="ru-RU" sz="135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5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4. </a:t>
                      </a:r>
                      <a:r>
                        <a:rPr lang="ru-RU" sz="135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Литература </a:t>
                      </a:r>
                      <a:r>
                        <a:rPr lang="ru-RU" sz="1350" b="1" i="1" u="sng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100-40</a:t>
                      </a:r>
                      <a:endParaRPr lang="ru-RU" sz="1350" b="1" i="1" u="sng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8" y="3573016"/>
            <a:ext cx="849694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 институте обучается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913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студента, из них </a:t>
            </a: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53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иностранные студенты</a:t>
            </a: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По всем направлениям подготовки и специальностям ведется набор на места с оплатой стоимости обучения</a:t>
            </a:r>
          </a:p>
          <a:p>
            <a:pPr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b="1" dirty="0">
                <a:latin typeface="Arial" pitchFamily="34" charset="0"/>
                <a:cs typeface="Arial" pitchFamily="34" charset="0"/>
              </a:rPr>
              <a:t>Вступительные испытания, проводимые институтом самостоятельно, проводятся на русском языке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44624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ПЕРЕЧЕНЬ ВСТУПИТЕЛЬНЫХ ИСПЫТАНИЙ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ый треугольник 6"/>
          <p:cNvSpPr/>
          <p:nvPr/>
        </p:nvSpPr>
        <p:spPr>
          <a:xfrm rot="5400000">
            <a:off x="109682" y="-25205"/>
            <a:ext cx="1008111" cy="1147771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16200000">
            <a:off x="6858003" y="4599383"/>
            <a:ext cx="2736302" cy="183569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5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4625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ДОКУМЕНТЫ, НЕОБХОДИМЫЕ ДЛЯ ПОСТУПЛЕНИЯ, ПРЕДСТАВЛЯЮТСЯ (НАПРАВЛЯЮТСЯ) В ИНСТИТУТ 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ОДНИМ ИЗ СЛЕДУЮЩИХ СПОСОБОВ:</a:t>
            </a:r>
            <a:br>
              <a:rPr lang="ru-RU" b="1" u="sng" dirty="0" smtClean="0"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5496" y="2060848"/>
            <a:ext cx="6120680" cy="4425355"/>
          </a:xfrm>
        </p:spPr>
        <p:txBody>
          <a:bodyPr>
            <a:noAutofit/>
          </a:bodyPr>
          <a:lstStyle/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представляются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институт лично поступающим;</a:t>
            </a:r>
          </a:p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направляются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институт через операторов почтовой связи общего пользования;</a:t>
            </a:r>
          </a:p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направляются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институт в электронной форме посредством электронной информационной системы института (на сайте института hgiik.ru в разделе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Online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прием документов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843808" y="980728"/>
            <a:ext cx="1008112" cy="1152128"/>
          </a:xfrm>
          <a:prstGeom prst="downArrow">
            <a:avLst/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29387" y="44625"/>
            <a:ext cx="899592" cy="1656183"/>
          </a:xfrm>
          <a:prstGeom prst="rtTriangle">
            <a:avLst/>
          </a:prstGeom>
          <a:solidFill>
            <a:schemeClr val="accent2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32856"/>
            <a:ext cx="2731083" cy="3912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1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3464" y="183579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ВСЕ ПОДРОБНОСТИ: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126268" y="784200"/>
            <a:ext cx="4013684" cy="4300983"/>
          </a:xfrm>
          <a:solidFill>
            <a:schemeClr val="accent2">
              <a:lumMod val="75000"/>
              <a:alpha val="49000"/>
            </a:schemeClr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1) На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официальном сайте института: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Раздел «Поступающему»: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  <a:hlinkClick r:id="rId3"/>
              </a:rPr>
              <a:t>http://hgiik.ru/abitur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ru-RU" sz="18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2) В 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приёмной комиссии: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Тел.: (4212) 56-35-40,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8 984 177 41 20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e-</a:t>
            </a:r>
            <a:r>
              <a:rPr lang="ru-RU" sz="1800" b="1" dirty="0" err="1">
                <a:latin typeface="Arial" pitchFamily="34" charset="0"/>
                <a:cs typeface="Arial" pitchFamily="34" charset="0"/>
              </a:rPr>
              <a:t>mail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: pr.kom@hgiik.ru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Адрес: 680045,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г. Хабаровск,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ул. Краснореченская, 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д.112, ауд. 105</a:t>
            </a:r>
          </a:p>
          <a:p>
            <a:pPr marL="0" indent="0" algn="just">
              <a:buNone/>
            </a:pPr>
            <a:r>
              <a:rPr lang="ru-RU" sz="18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64496" y="5236765"/>
            <a:ext cx="4572000" cy="1400383"/>
          </a:xfrm>
          <a:prstGeom prst="rect">
            <a:avLst/>
          </a:prstGeom>
          <a:solidFill>
            <a:schemeClr val="accent2">
              <a:lumMod val="75000"/>
              <a:alpha val="49000"/>
            </a:schemeClr>
          </a:solidFill>
        </p:spPr>
        <p:txBody>
          <a:bodyPr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>Проезд: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Трамвай № 1, 2 </a:t>
            </a:r>
          </a:p>
          <a:p>
            <a:pPr algn="ctr">
              <a:lnSpc>
                <a:spcPts val="1700"/>
              </a:lnSpc>
            </a:pPr>
            <a:r>
              <a:rPr lang="ru-RU" b="1" dirty="0">
                <a:latin typeface="Arial" pitchFamily="34" charset="0"/>
                <a:cs typeface="Arial" pitchFamily="34" charset="0"/>
              </a:rPr>
              <a:t/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Автобус № 10,25,33,40,83,85,89,107</a:t>
            </a:r>
          </a:p>
          <a:p>
            <a:pPr>
              <a:lnSpc>
                <a:spcPts val="1700"/>
              </a:lnSpc>
            </a:pP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577" r="933" b="23837"/>
          <a:stretch/>
        </p:blipFill>
        <p:spPr bwMode="auto">
          <a:xfrm>
            <a:off x="4298009" y="1700808"/>
            <a:ext cx="4706598" cy="264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0" y="5085184"/>
            <a:ext cx="9144000" cy="0"/>
          </a:xfrm>
          <a:prstGeom prst="line">
            <a:avLst/>
          </a:prstGeom>
          <a:ln w="635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07504" y="5236765"/>
            <a:ext cx="4104456" cy="1400383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Режим работы:</a:t>
            </a:r>
          </a:p>
          <a:p>
            <a:pPr algn="ctr">
              <a:lnSpc>
                <a:spcPts val="2200"/>
              </a:lnSpc>
            </a:pPr>
            <a:r>
              <a:rPr lang="ru-RU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понедельник-пятница </a:t>
            </a:r>
            <a:br>
              <a:rPr lang="ru-RU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9:00 до 17:00 </a:t>
            </a:r>
          </a:p>
          <a:p>
            <a:pPr algn="ctr">
              <a:lnSpc>
                <a:spcPts val="2200"/>
              </a:lnSpc>
            </a:pPr>
            <a:r>
              <a:rPr lang="ru-RU" sz="16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суббота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 9:00 до 14:00</a:t>
            </a:r>
          </a:p>
        </p:txBody>
      </p:sp>
    </p:spTree>
    <p:extLst>
      <p:ext uri="{BB962C8B-B14F-4D97-AF65-F5344CB8AC3E}">
        <p14:creationId xmlns:p14="http://schemas.microsoft.com/office/powerpoint/2010/main" val="34299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2552" y="404664"/>
            <a:ext cx="3538736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  <a:hlinkClick r:id="rId2"/>
              </a:rPr>
              <a:t>http://</a:t>
            </a:r>
            <a:r>
              <a:rPr lang="en-US" sz="3600" b="1" dirty="0" smtClean="0">
                <a:latin typeface="Arial" pitchFamily="34" charset="0"/>
                <a:cs typeface="Arial" pitchFamily="34" charset="0"/>
                <a:hlinkClick r:id="rId2"/>
              </a:rPr>
              <a:t>hgiik.ru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18864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ОФИЦИАЛЬНЫЙ САЙТ: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ый треугольник 8"/>
          <p:cNvSpPr/>
          <p:nvPr/>
        </p:nvSpPr>
        <p:spPr>
          <a:xfrm rot="5400000">
            <a:off x="-116339" y="180823"/>
            <a:ext cx="1598879" cy="129707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36" r="1045" b="9608"/>
          <a:stretch/>
        </p:blipFill>
        <p:spPr bwMode="auto">
          <a:xfrm>
            <a:off x="467544" y="1080888"/>
            <a:ext cx="8280920" cy="564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26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" y="0"/>
            <a:ext cx="6286544" cy="270892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-214346" y="142852"/>
            <a:ext cx="6715172" cy="1711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«ХАБАРОВСКИЙ ГОСУДАРСТВЕННЫЙ </a:t>
            </a:r>
            <a:b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1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ИНСТИТУТ КУЛЬТУРЫ»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осуществляет набор студентов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2021/2022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учебный год.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году институту выделено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раза больше бюджетных мест, чем в 2020 году.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pic>
        <p:nvPicPr>
          <p:cNvPr id="10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2809085"/>
            <a:ext cx="6943510" cy="4062651"/>
          </a:xfrm>
          <a:prstGeom prst="rect">
            <a:avLst/>
          </a:prstGeom>
          <a:solidFill>
            <a:schemeClr val="bg1">
              <a:lumMod val="7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Институт осуществляет набор по </a:t>
            </a:r>
            <a:r>
              <a:rPr lang="ru-RU" b="1" i="1" u="sng" dirty="0">
                <a:latin typeface="Arial" pitchFamily="34" charset="0"/>
                <a:cs typeface="Arial" pitchFamily="34" charset="0"/>
              </a:rPr>
              <a:t>очной</a:t>
            </a:r>
            <a:r>
              <a:rPr lang="ru-RU" dirty="0">
                <a:latin typeface="Arial" pitchFamily="34" charset="0"/>
                <a:cs typeface="Arial" pitchFamily="34" charset="0"/>
              </a:rPr>
              <a:t> и </a:t>
            </a:r>
            <a:r>
              <a:rPr lang="ru-RU" b="1" i="1" u="sng" dirty="0">
                <a:latin typeface="Arial" pitchFamily="34" charset="0"/>
                <a:cs typeface="Arial" pitchFamily="34" charset="0"/>
              </a:rPr>
              <a:t>заочной </a:t>
            </a:r>
            <a:r>
              <a:rPr lang="ru-RU" dirty="0">
                <a:latin typeface="Arial" pitchFamily="34" charset="0"/>
                <a:cs typeface="Arial" pitchFamily="34" charset="0"/>
              </a:rPr>
              <a:t>формам обучения. </a:t>
            </a:r>
          </a:p>
          <a:p>
            <a:pPr algn="just">
              <a:lnSpc>
                <a:spcPts val="26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Одной из главных задач является: </a:t>
            </a:r>
            <a:r>
              <a:rPr lang="ru-RU" b="1" i="1" u="sng" dirty="0">
                <a:latin typeface="Arial" pitchFamily="34" charset="0"/>
                <a:cs typeface="Arial" pitchFamily="34" charset="0"/>
              </a:rPr>
              <a:t>прием студентов по целевым квотам.</a:t>
            </a:r>
          </a:p>
          <a:p>
            <a:pPr algn="just">
              <a:lnSpc>
                <a:spcPts val="2600"/>
              </a:lnSpc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6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Прием на целевое обучение проводится на основании </a:t>
            </a:r>
            <a:r>
              <a:rPr lang="ru-RU" b="1" i="1" u="sng" dirty="0" smtClean="0">
                <a:latin typeface="Arial" pitchFamily="34" charset="0"/>
                <a:cs typeface="Arial" pitchFamily="34" charset="0"/>
              </a:rPr>
              <a:t>постановления Правительства РФ от 16 октября 2020 года №1682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целевом обучении по образовательным программам среднего профессионального и высшего образования» и для данной категории абитуриентов будет выделено большое количество бюджетных мест.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-32" y="2749864"/>
            <a:ext cx="9144032" cy="2486"/>
          </a:xfrm>
          <a:prstGeom prst="line">
            <a:avLst/>
          </a:prstGeom>
          <a:ln w="95250">
            <a:solidFill>
              <a:schemeClr val="tx1">
                <a:alpha val="72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ый треугольник 15"/>
          <p:cNvSpPr/>
          <p:nvPr/>
        </p:nvSpPr>
        <p:spPr>
          <a:xfrm rot="13149011">
            <a:off x="-240575" y="3806569"/>
            <a:ext cx="1723655" cy="2125182"/>
          </a:xfrm>
          <a:prstGeom prst="rtTriangle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43" y="1730425"/>
            <a:ext cx="3240360" cy="3539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0"/>
          <a:stretch/>
        </p:blipFill>
        <p:spPr bwMode="auto">
          <a:xfrm>
            <a:off x="4139952" y="3202708"/>
            <a:ext cx="4882778" cy="327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3007" y="1052736"/>
            <a:ext cx="3292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hlinkClick r:id="rId6"/>
              </a:rPr>
              <a:t>http://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6"/>
              </a:rPr>
              <a:t>vk.com/hgiikru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39952" y="2535287"/>
            <a:ext cx="495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  <a:hlinkClick r:id="rId7"/>
              </a:rPr>
              <a:t>https://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7"/>
              </a:rPr>
              <a:t>www.facebook.com/hgiik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5207" y="332656"/>
            <a:ext cx="3886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СОЦИАЛЬНЫЕ СЕТИ: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C:\Users\1\Desktop\logo_re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5"/>
            <a:ext cx="2839965" cy="73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ый треугольник 10"/>
          <p:cNvSpPr/>
          <p:nvPr/>
        </p:nvSpPr>
        <p:spPr>
          <a:xfrm rot="5400000">
            <a:off x="-116339" y="180823"/>
            <a:ext cx="1598879" cy="1297075"/>
          </a:xfrm>
          <a:prstGeom prst="rtTriangle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0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3000"/>
          </a:blip>
          <a:srcRect l="36189" t="29358" r="21391" b="21711"/>
          <a:stretch>
            <a:fillRect/>
          </a:stretch>
        </p:blipFill>
        <p:spPr bwMode="auto">
          <a:xfrm>
            <a:off x="0" y="0"/>
            <a:ext cx="9144000" cy="694605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857232"/>
            <a:ext cx="9144000" cy="3849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Постановлением Правительства РФ от 13 октября 2020 г. N 1681 "О целевом обучении по образовательным программам среднего профессионального и высшего образования" утверждены: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ПОЛОЖЕНИЕ о целевом обучении по образовательным программам среднего профессионального и высшего образования;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ПРАВИЛА установления квоты приема на целевое обучение по образовательным программам высшего образования за счет бюджетных ассигнований федерального бюджета;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ТИПОВАЯ ФОРМА ДОГОВОРА о целевом обучении по образовательной программе среднего профессионального или высшего образования.</a:t>
            </a:r>
          </a:p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Постановление вступило в силу с 1 января 2021 г. </a:t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 действует до 1 января 2027 г.</a:t>
            </a:r>
          </a:p>
          <a:p>
            <a:pPr marL="342900" marR="0" lvl="0" indent="-342900" algn="r" defTabSz="914400" rtl="0" eaLnBrk="1" fontAlgn="auto" latinLnBrk="0" hangingPunct="1">
              <a:lnSpc>
                <a:spcPts val="25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142852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ЦЕЛЕВОЕ ОБУЧЕНИЕ: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 l="31054" t="19687" r="16797" b="18437"/>
          <a:stretch>
            <a:fillRect/>
          </a:stretch>
        </p:blipFill>
        <p:spPr bwMode="auto">
          <a:xfrm>
            <a:off x="-103909" y="0"/>
            <a:ext cx="92479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1406" y="1071546"/>
            <a:ext cx="8858312" cy="41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5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КВОТА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приема на целевое обучение устанавливается по специальностям, направлениям подготовки высшего образования, в пределах контрольных цифр приема на обучение по специальностям, направлениям подготовки за счет бюджетных ассигнований федерального бюджета, посредством определения доли мест для приема на целевое обучение в общем количестве бюджетных мест (процентов).</a:t>
            </a:r>
          </a:p>
          <a:p>
            <a:pPr>
              <a:lnSpc>
                <a:spcPts val="3500"/>
              </a:lnSpc>
            </a:pPr>
            <a:endParaRPr lang="ru-RU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022" y="4703518"/>
            <a:ext cx="2297382" cy="229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https://w7.pngwing.com/pngs/869/415/png-transparent-businessperson-cartoon-woman-business-woman-microphone-h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6" y="4760930"/>
            <a:ext cx="2617810" cy="20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640" t="21562" r="16797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71670" y="142852"/>
            <a:ext cx="3680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ЗАКАЗЧИК ОБЯЗАН: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003083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организовать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предоставление или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предоставить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гражданину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следующие меры поддержки в период освоения образовательной программы: </a:t>
            </a:r>
          </a:p>
          <a:p>
            <a:pPr algn="just">
              <a:lnSpc>
                <a:spcPts val="27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меры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материального стимулирования (стипендии и другие денежные выплаты), </a:t>
            </a:r>
          </a:p>
          <a:p>
            <a:pPr algn="just">
              <a:lnSpc>
                <a:spcPts val="27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оплата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питания и (или) проезда и иные меры, </a:t>
            </a:r>
          </a:p>
          <a:p>
            <a:pPr algn="just">
              <a:lnSpc>
                <a:spcPts val="27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оплата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дополнительных платных образовательных услуг, оказываемых за рамками образовательной программы, </a:t>
            </a:r>
          </a:p>
          <a:p>
            <a:pPr algn="just">
              <a:lnSpc>
                <a:spcPts val="27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предоставление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 пользование и (или) оплата жилого помещения в период обучения, </a:t>
            </a:r>
          </a:p>
          <a:p>
            <a:pPr algn="just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другие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меры; </a:t>
            </a:r>
          </a:p>
          <a:p>
            <a:pPr marL="514350" indent="-514350" algn="just">
              <a:lnSpc>
                <a:spcPts val="2700"/>
              </a:lnSpc>
              <a:spcBef>
                <a:spcPts val="0"/>
              </a:spcBef>
              <a:spcAft>
                <a:spcPts val="1200"/>
              </a:spcAft>
              <a:buAutoNum type="arabicParenR" startAt="2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трудоустройство гражданина;</a:t>
            </a:r>
          </a:p>
          <a:p>
            <a:pPr marL="514350" indent="-514350" algn="just">
              <a:lnSpc>
                <a:spcPts val="2700"/>
              </a:lnSpc>
              <a:buAutoNum type="arabicParenR" startAt="2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обеспечить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условия  для  трудовой  деятельности   гражданина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 даты трудоустройства до истечения установленного срока  трудовой  деятельности на условиях, прописанных в договоре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31640" t="21562" r="16797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1\Desktop\logo_r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85852" y="142852"/>
            <a:ext cx="4691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РАБОТОДАТЕЛЬ ОБЯЗАН: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003083"/>
          </a:xfrm>
        </p:spPr>
        <p:txBody>
          <a:bodyPr>
            <a:noAutofit/>
          </a:bodyPr>
          <a:lstStyle/>
          <a:p>
            <a:pPr marL="457200" indent="-457200" algn="just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предоставить  гражданину  в  период   освоения   образовательной программы меры поддержки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>
              <a:lnSpc>
                <a:spcPts val="29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меры материального стимулирования (стипендии и другие денежные выплаты),</a:t>
            </a:r>
          </a:p>
          <a:p>
            <a:pPr algn="just">
              <a:lnSpc>
                <a:spcPts val="29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оплата питания и (или) проезда и иные меры, </a:t>
            </a:r>
          </a:p>
          <a:p>
            <a:pPr algn="just">
              <a:lnSpc>
                <a:spcPts val="29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оплата дополнительных платных образовательных услуг, оказываемых за рамками образовательной программы, </a:t>
            </a:r>
          </a:p>
          <a:p>
            <a:pPr algn="just">
              <a:lnSpc>
                <a:spcPts val="29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предоставление в пользование и (или) оплата жилого помещения в период обучения, </a:t>
            </a:r>
          </a:p>
          <a:p>
            <a:pPr algn="just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другие меры; </a:t>
            </a:r>
          </a:p>
          <a:p>
            <a:pPr algn="just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000" b="1" dirty="0" smtClean="0"/>
              <a:t>2)</a:t>
            </a:r>
            <a:r>
              <a:rPr lang="ru-RU" sz="2000" b="1" dirty="0"/>
              <a:t> </a:t>
            </a:r>
            <a:r>
              <a:rPr lang="ru-RU" sz="2000" b="1" dirty="0" smtClean="0"/>
              <a:t>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трудоустройство гражданина;</a:t>
            </a:r>
          </a:p>
          <a:p>
            <a:pPr algn="just">
              <a:lnSpc>
                <a:spcPts val="2900"/>
              </a:lnSpc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3)  обеспечить  условия  для  трудовой  деятельности 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гражданина на с даты трудоустройства до истечения установленного срока  трудовой  деятельности на условиях, прописанных в договоре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1\Desktop\logo_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625"/>
            <a:ext cx="2853645" cy="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71414"/>
            <a:ext cx="6215074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КВОТА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приема на целевое обучение по образовательным программам высшего образования за счет бюджетных ассигнований федерального бюджета на 2021 год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6232183"/>
              </p:ext>
            </p:extLst>
          </p:nvPr>
        </p:nvGraphicFramePr>
        <p:xfrm>
          <a:off x="-2" y="1214422"/>
          <a:ext cx="9144001" cy="564357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57189"/>
                <a:gridCol w="2366705"/>
                <a:gridCol w="2367323"/>
                <a:gridCol w="2852784"/>
              </a:tblGrid>
              <a:tr h="1498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Код специальности/направления подготовки 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специальности, направления подготовки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Доля мест для приема на целевое обучение, за счет бюджетных ассигнований </a:t>
                      </a:r>
                      <a:endParaRPr lang="ru-RU" sz="10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Федерального бюджета (%)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Субъекты Российской Федерации, на территориях которых может быть трудоустроен гражданин в соответствии с договором о целевом обучении</a:t>
                      </a:r>
                      <a:endParaRPr lang="ru-RU" sz="105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/>
                </a:tc>
              </a:tr>
              <a:tr h="285380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БАКАЛАВРИАТ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46.03.02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Документоведение и архивоведение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 субъекты РФ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</a:tr>
              <a:tr h="266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51.03.01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Культурология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Сахалинская область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8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51.03.02</a:t>
                      </a:r>
                      <a:endParaRPr lang="ru-RU" sz="105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Народная художественная культура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 субъекты РФ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</a:tr>
              <a:tr h="5338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51.03.03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Социально-культурная деятельность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 субъекты РФ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92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51.03.04</a:t>
                      </a:r>
                      <a:endParaRPr lang="ru-RU" sz="105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itchFamily="34" charset="0"/>
                          <a:cs typeface="Arial" pitchFamily="34" charset="0"/>
                        </a:rPr>
                        <a:t>Музеология и охрана объектов культурного и природного наследия</a:t>
                      </a:r>
                      <a:endParaRPr lang="ru-RU" sz="1050" b="1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  субъекты РФ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</a:tr>
              <a:tr h="800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51.03.05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Режиссура театрализованных представлений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Все субъекты РФ</a:t>
                      </a:r>
                      <a:endParaRPr lang="ru-RU" sz="105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783682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557188"/>
                <a:gridCol w="2366705"/>
                <a:gridCol w="2367322"/>
                <a:gridCol w="2852785"/>
              </a:tblGrid>
              <a:tr h="1557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Код специальности/направления подготовки </a:t>
                      </a: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специальности, направления подготовки</a:t>
                      </a: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мест для приема на целевое обучение, за счет бюджетных ассигнований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Федерального бюджета (%)</a:t>
                      </a: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Субъекты Российской Федерации, на территориях которых может быть трудоустроен гражданин в соответствии с договором о целевом обучении</a:t>
                      </a:r>
                    </a:p>
                  </a:txBody>
                  <a:tcPr marL="60111" marR="60111" marT="0" marB="0"/>
                </a:tc>
              </a:tr>
              <a:tr h="36533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БАКАЛАВРИАТ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60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51.03.06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Библиотечно-информационная деятельность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/>
                </a:tc>
              </a:tr>
              <a:tr h="57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52.03.01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Хореографическое искусство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57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44.03.01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Педагогическое образование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/>
                </a:tc>
              </a:tr>
              <a:tr h="86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53.03.02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Музыкально-инструментальное искусство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868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53.03.03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Вокальное искусство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Сахалинская область, Чукотский автономный округ</a:t>
                      </a:r>
                    </a:p>
                  </a:txBody>
                  <a:tcPr marL="60111" marR="60111" marT="0" marB="0" anchor="ctr"/>
                </a:tc>
              </a:tr>
              <a:tr h="578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53.03.04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Искусство народного пения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365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53.03.05 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Дирижирование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60111" marR="601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 субъекты РФ</a:t>
                      </a:r>
                    </a:p>
                  </a:txBody>
                  <a:tcPr marL="60111" marR="60111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892480"/>
              </p:ext>
            </p:extLst>
          </p:nvPr>
        </p:nvGraphicFramePr>
        <p:xfrm>
          <a:off x="0" y="1"/>
          <a:ext cx="9143999" cy="6857999"/>
        </p:xfrm>
        <a:graphic>
          <a:graphicData uri="http://schemas.openxmlformats.org/drawingml/2006/table">
            <a:tbl>
              <a:tblPr firstRow="1" firstCol="1" bandRow="1" bandCol="1">
                <a:tableStyleId>{D7AC3CCA-C797-4891-BE02-D94E43425B78}</a:tableStyleId>
              </a:tblPr>
              <a:tblGrid>
                <a:gridCol w="3028056"/>
                <a:gridCol w="856942"/>
                <a:gridCol w="1085861"/>
                <a:gridCol w="1085861"/>
                <a:gridCol w="856942"/>
                <a:gridCol w="1086457"/>
                <a:gridCol w="1143880"/>
              </a:tblGrid>
              <a:tr h="694097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направления подготовки (специальности)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Предложения по контрольным цифрам приема на 2020/2021 учебный год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Предложения по контрольным цифрам приема на 2021/2022 учебный год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по формам обучения: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Всего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 них по формам обучения: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Очная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Заочная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Очная 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Заочная</a:t>
                      </a:r>
                    </a:p>
                  </a:txBody>
                  <a:tcPr marL="57643" marR="57643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698">
                <a:tc gridSpan="7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Бакалавриат</a:t>
                      </a: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44.03.01. Педагогическое образование</a:t>
                      </a: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</a:t>
                      </a: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57643" marR="57643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3303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46.03.02. Документоведение и архивоведение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32053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51.03.01. Культурология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</a:tr>
              <a:tr h="53303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51.03.02. Народная художественная культура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53303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51.03.03. Социально-культурная деятельность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</a:tr>
              <a:tr h="7696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51.03.04. Музеология и охрана объектов культурного и природного наследия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76963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51.03.05. Режиссура театрализованных представлений и праздников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</a:tr>
              <a:tr h="6410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51.03.06. Библиотечно-информационная деятельность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</a:t>
                      </a:r>
                    </a:p>
                  </a:txBody>
                  <a:tcPr marL="57643" marR="57643" marT="0" marB="0" anchor="ctr">
                    <a:solidFill>
                      <a:schemeClr val="accent2">
                        <a:lumMod val="75000"/>
                        <a:alpha val="50000"/>
                      </a:schemeClr>
                    </a:solidFill>
                  </a:tcPr>
                </a:tc>
              </a:tr>
              <a:tr h="5130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52.03.01. Хореографическое искусство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57643" marR="57643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1725</Words>
  <Application>Microsoft Office PowerPoint</Application>
  <PresentationFormat>Экран (4:3)</PresentationFormat>
  <Paragraphs>490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2</cp:lastModifiedBy>
  <cp:revision>76</cp:revision>
  <dcterms:created xsi:type="dcterms:W3CDTF">2021-02-02T09:22:07Z</dcterms:created>
  <dcterms:modified xsi:type="dcterms:W3CDTF">2021-02-19T05:48:10Z</dcterms:modified>
</cp:coreProperties>
</file>